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F2E6CE-69DB-48C2-8422-CA95FAD656D1}">
  <a:tblStyle styleId="{2DF2E6CE-69DB-48C2-8422-CA95FAD656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24c6e899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24c6e899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24c6e899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24c6e899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24c6e89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24c6e89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f4431f01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f4431f01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19890c8b5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19890c8b5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24c6e899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24c6e899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119890c8b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119890c8b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119890c8b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119890c8b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119890c8b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119890c8b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119890c8b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119890c8b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19890c8b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19890c8b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f4431f01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f4431f01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19890c8b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119890c8b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119890c8b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119890c8b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119890c8b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119890c8b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119890c8b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119890c8b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19890c8b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19890c8b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19890c8b5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19890c8b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19890c8b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119890c8b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19890c8b5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19890c8b5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19890c8b5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119890c8b5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19890c8b5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19890c8b5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10fa1ff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110fa1ff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119890c8b5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119890c8b5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19890c8b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19890c8b5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19890c8b5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19890c8b5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119890c8b5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119890c8b5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19890c8b5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19890c8b5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4431f018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4431f01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4431f018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4431f018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119890c8b5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119890c8b5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119890c8b5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119890c8b5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19890c8b5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19890c8b5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19890c8b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19890c8b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19890c8b5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119890c8b5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19890c8b5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19890c8b5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19890c8b5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119890c8b5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119890c8b5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119890c8b5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19890c8b5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119890c8b5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19890c8b5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19890c8b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19890c8b5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119890c8b5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19890c8b5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119890c8b5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19890c8b5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119890c8b5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19890c8b5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19890c8b5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4431f01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f4431f01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119890c8b5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119890c8b5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19890c8b5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119890c8b5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119890c8b5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119890c8b5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119890c8b5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119890c8b5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119890c8b5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119890c8b5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19890c8b5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19890c8b5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119890c8b5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119890c8b5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119890c8b5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119890c8b5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f4431f018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f4431f018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f4431f018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f4431f018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1165b6fc5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1165b6fc5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f4431f018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f4431f018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1165b6fc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1165b6fc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1165b6fc5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1165b6fc5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1165b6fc5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1165b6fc5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165b6fc5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165b6fc5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22.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581400" y="136950"/>
            <a:ext cx="7981200" cy="139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480">
                <a:latin typeface="Times New Roman"/>
                <a:ea typeface="Times New Roman"/>
                <a:cs typeface="Times New Roman"/>
                <a:sym typeface="Times New Roman"/>
              </a:rPr>
              <a:t>EFFICIENT INTRUSION DETECTION SYSTEM USING HYBRID ENSEMBLE MODEL FOR CLOUD COMPUTING </a:t>
            </a:r>
            <a:endParaRPr b="1" sz="2480">
              <a:latin typeface="Times New Roman"/>
              <a:ea typeface="Times New Roman"/>
              <a:cs typeface="Times New Roman"/>
              <a:sym typeface="Times New Roman"/>
            </a:endParaRPr>
          </a:p>
        </p:txBody>
      </p:sp>
      <p:sp>
        <p:nvSpPr>
          <p:cNvPr id="55" name="Google Shape;55;p13"/>
          <p:cNvSpPr txBox="1"/>
          <p:nvPr>
            <p:ph idx="1" type="subTitle"/>
          </p:nvPr>
        </p:nvSpPr>
        <p:spPr>
          <a:xfrm>
            <a:off x="4497550" y="2827475"/>
            <a:ext cx="4157700" cy="199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latin typeface="Times New Roman"/>
                <a:ea typeface="Times New Roman"/>
                <a:cs typeface="Times New Roman"/>
                <a:sym typeface="Times New Roman"/>
              </a:rPr>
              <a:t>Team Members :</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Araventh M - 2019103508</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Gangaraju Tharun - 2019103520</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Sourabh Sonny - 2019103064</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Raj Kumar J - 2019103564</a:t>
            </a:r>
            <a:endParaRPr sz="1800">
              <a:solidFill>
                <a:srgbClr val="000000"/>
              </a:solidFill>
              <a:latin typeface="Times New Roman"/>
              <a:ea typeface="Times New Roman"/>
              <a:cs typeface="Times New Roman"/>
              <a:sym typeface="Times New Roman"/>
            </a:endParaRPr>
          </a:p>
        </p:txBody>
      </p:sp>
      <p:sp>
        <p:nvSpPr>
          <p:cNvPr id="56" name="Google Shape;56;p13"/>
          <p:cNvSpPr txBox="1"/>
          <p:nvPr/>
        </p:nvSpPr>
        <p:spPr>
          <a:xfrm>
            <a:off x="2554320" y="1998325"/>
            <a:ext cx="381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PROJECT GUIDE : Dr. S BOSE</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aphicFrame>
        <p:nvGraphicFramePr>
          <p:cNvPr id="104" name="Google Shape;104;p22"/>
          <p:cNvGraphicFramePr/>
          <p:nvPr/>
        </p:nvGraphicFramePr>
        <p:xfrm>
          <a:off x="93450" y="57192"/>
          <a:ext cx="3000000" cy="3000000"/>
        </p:xfrm>
        <a:graphic>
          <a:graphicData uri="http://schemas.openxmlformats.org/drawingml/2006/table">
            <a:tbl>
              <a:tblPr>
                <a:noFill/>
                <a:tableStyleId>{2DF2E6CE-69DB-48C2-8422-CA95FAD656D1}</a:tableStyleId>
              </a:tblPr>
              <a:tblGrid>
                <a:gridCol w="546175"/>
                <a:gridCol w="2692375"/>
                <a:gridCol w="1522650"/>
                <a:gridCol w="1469000"/>
                <a:gridCol w="1479750"/>
                <a:gridCol w="1297325"/>
              </a:tblGrid>
              <a:tr h="73755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20444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latin typeface="Times New Roman"/>
                          <a:ea typeface="Times New Roman"/>
                          <a:cs typeface="Times New Roman"/>
                          <a:sym typeface="Times New Roman"/>
                        </a:rPr>
                        <a:t>C. -C. Lo, C. -C. Huang and J. Ku, "A Cooperative Intrusion Detection System Framework for Cloud Computing Networks," 2010 39th International Conference on Parallel Processing Workshops, San Diego, CA, USA, 2010, pp. 280-284</a:t>
                      </a:r>
                      <a:endParaRPr sz="135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Majority Vote Method</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Better accuracy</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Less number of attacks detected</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Threshold check and Alert System</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nvSpPr>
        <p:spPr>
          <a:xfrm>
            <a:off x="633750" y="339750"/>
            <a:ext cx="7511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SUMMARY OF ISSUES:</a:t>
            </a:r>
            <a:endParaRPr b="1" sz="2500">
              <a:latin typeface="Times New Roman"/>
              <a:ea typeface="Times New Roman"/>
              <a:cs typeface="Times New Roman"/>
              <a:sym typeface="Times New Roman"/>
            </a:endParaRPr>
          </a:p>
        </p:txBody>
      </p:sp>
      <p:sp>
        <p:nvSpPr>
          <p:cNvPr id="110" name="Google Shape;110;p23"/>
          <p:cNvSpPr txBox="1"/>
          <p:nvPr/>
        </p:nvSpPr>
        <p:spPr>
          <a:xfrm>
            <a:off x="592925" y="1043925"/>
            <a:ext cx="83583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As the number of cloud services and users increases, the </a:t>
            </a:r>
            <a:r>
              <a:rPr b="1" lang="en" sz="1700">
                <a:solidFill>
                  <a:schemeClr val="dk1"/>
                </a:solidFill>
                <a:latin typeface="Times New Roman"/>
                <a:ea typeface="Times New Roman"/>
                <a:cs typeface="Times New Roman"/>
                <a:sym typeface="Times New Roman"/>
              </a:rPr>
              <a:t>amount of data to be analyzed also increases</a:t>
            </a:r>
            <a:r>
              <a:rPr lang="en" sz="1700">
                <a:solidFill>
                  <a:schemeClr val="dk1"/>
                </a:solidFill>
                <a:latin typeface="Times New Roman"/>
                <a:ea typeface="Times New Roman"/>
                <a:cs typeface="Times New Roman"/>
                <a:sym typeface="Times New Roman"/>
              </a:rPr>
              <a:t>, making it difficult for traditional intrusion detection systems to handle.</a:t>
            </a:r>
            <a:endParaRPr sz="17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data is not created and the utilised datasets are out of date.</a:t>
            </a:r>
            <a:endParaRPr sz="17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Not detecting the unknown attacks and also having less accuracy</a:t>
            </a:r>
            <a:endParaRPr sz="17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accuracy of the system in detecting and classifying attacks is low. </a:t>
            </a:r>
            <a:r>
              <a:rPr b="1" lang="en" sz="1700">
                <a:solidFill>
                  <a:schemeClr val="dk1"/>
                </a:solidFill>
                <a:latin typeface="Times New Roman"/>
                <a:ea typeface="Times New Roman"/>
                <a:cs typeface="Times New Roman"/>
                <a:sym typeface="Times New Roman"/>
              </a:rPr>
              <a:t>False positives</a:t>
            </a:r>
            <a:r>
              <a:rPr lang="en" sz="1700">
                <a:solidFill>
                  <a:schemeClr val="dk1"/>
                </a:solidFill>
                <a:latin typeface="Times New Roman"/>
                <a:ea typeface="Times New Roman"/>
                <a:cs typeface="Times New Roman"/>
                <a:sym typeface="Times New Roman"/>
              </a:rPr>
              <a:t> (i.e., classifying benign traffic as malicious) and </a:t>
            </a:r>
            <a:r>
              <a:rPr b="1" lang="en" sz="1700">
                <a:solidFill>
                  <a:schemeClr val="dk1"/>
                </a:solidFill>
                <a:latin typeface="Times New Roman"/>
                <a:ea typeface="Times New Roman"/>
                <a:cs typeface="Times New Roman"/>
                <a:sym typeface="Times New Roman"/>
              </a:rPr>
              <a:t>false negatives</a:t>
            </a:r>
            <a:r>
              <a:rPr lang="en" sz="1700">
                <a:solidFill>
                  <a:schemeClr val="dk1"/>
                </a:solidFill>
                <a:latin typeface="Times New Roman"/>
                <a:ea typeface="Times New Roman"/>
                <a:cs typeface="Times New Roman"/>
                <a:sym typeface="Times New Roman"/>
              </a:rPr>
              <a:t> (i.e., failing to detect actual attacks) can result in wasted resources and missed opportunities to prevent attacks.</a:t>
            </a:r>
            <a:endParaRPr sz="2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311700" y="159100"/>
            <a:ext cx="8520600" cy="56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Proposed System</a:t>
            </a:r>
            <a:endParaRPr b="1">
              <a:latin typeface="Times New Roman"/>
              <a:ea typeface="Times New Roman"/>
              <a:cs typeface="Times New Roman"/>
              <a:sym typeface="Times New Roman"/>
            </a:endParaRPr>
          </a:p>
        </p:txBody>
      </p:sp>
      <p:sp>
        <p:nvSpPr>
          <p:cNvPr id="116" name="Google Shape;11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Used </a:t>
            </a:r>
            <a:r>
              <a:rPr b="1" lang="en" sz="1700">
                <a:solidFill>
                  <a:schemeClr val="dk1"/>
                </a:solidFill>
                <a:latin typeface="Times New Roman"/>
                <a:ea typeface="Times New Roman"/>
                <a:cs typeface="Times New Roman"/>
                <a:sym typeface="Times New Roman"/>
              </a:rPr>
              <a:t>Weighted average ensemble model</a:t>
            </a:r>
            <a:r>
              <a:rPr lang="en" sz="1700">
                <a:solidFill>
                  <a:schemeClr val="dk1"/>
                </a:solidFill>
                <a:latin typeface="Times New Roman"/>
                <a:ea typeface="Times New Roman"/>
                <a:cs typeface="Times New Roman"/>
                <a:sym typeface="Times New Roman"/>
              </a:rPr>
              <a:t> by </a:t>
            </a:r>
            <a:r>
              <a:rPr lang="en" sz="1700">
                <a:solidFill>
                  <a:schemeClr val="dk1"/>
                </a:solidFill>
                <a:latin typeface="Times New Roman"/>
                <a:ea typeface="Times New Roman"/>
                <a:cs typeface="Times New Roman"/>
                <a:sym typeface="Times New Roman"/>
              </a:rPr>
              <a:t>combining</a:t>
            </a:r>
            <a:r>
              <a:rPr lang="en" sz="1700">
                <a:solidFill>
                  <a:schemeClr val="dk1"/>
                </a:solidFill>
                <a:latin typeface="Times New Roman"/>
                <a:ea typeface="Times New Roman"/>
                <a:cs typeface="Times New Roman"/>
                <a:sym typeface="Times New Roman"/>
              </a:rPr>
              <a:t> decision tree and LSTM model by generating weights using geneticalgorithm</a:t>
            </a:r>
            <a:br>
              <a:rPr lang="en" sz="1700">
                <a:solidFill>
                  <a:schemeClr val="dk1"/>
                </a:solidFill>
                <a:latin typeface="Times New Roman"/>
                <a:ea typeface="Times New Roman"/>
                <a:cs typeface="Times New Roman"/>
                <a:sym typeface="Times New Roman"/>
              </a:rPr>
            </a:b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Signature based detection by storing new attacks</a:t>
            </a:r>
            <a:br>
              <a:rPr lang="en" sz="1700">
                <a:solidFill>
                  <a:schemeClr val="dk1"/>
                </a:solidFill>
                <a:latin typeface="Times New Roman"/>
                <a:ea typeface="Times New Roman"/>
                <a:cs typeface="Times New Roman"/>
                <a:sym typeface="Times New Roman"/>
              </a:rPr>
            </a:b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Feature selection and hyper parameter tuning using </a:t>
            </a:r>
            <a:r>
              <a:rPr b="1" lang="en" sz="1700">
                <a:solidFill>
                  <a:schemeClr val="dk1"/>
                </a:solidFill>
                <a:latin typeface="Times New Roman"/>
                <a:ea typeface="Times New Roman"/>
                <a:cs typeface="Times New Roman"/>
                <a:sym typeface="Times New Roman"/>
              </a:rPr>
              <a:t>double particle swarm optimization algorithm</a:t>
            </a:r>
            <a:endParaRPr b="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100475" y="193825"/>
            <a:ext cx="8520600" cy="546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Overall Architecture</a:t>
            </a:r>
            <a:endParaRPr b="1">
              <a:latin typeface="Times New Roman"/>
              <a:ea typeface="Times New Roman"/>
              <a:cs typeface="Times New Roman"/>
              <a:sym typeface="Times New Roman"/>
            </a:endParaRPr>
          </a:p>
        </p:txBody>
      </p:sp>
      <p:pic>
        <p:nvPicPr>
          <p:cNvPr id="122" name="Google Shape;122;p25"/>
          <p:cNvPicPr preferRelativeResize="0"/>
          <p:nvPr/>
        </p:nvPicPr>
        <p:blipFill>
          <a:blip r:embed="rId3">
            <a:alphaModFix/>
          </a:blip>
          <a:stretch>
            <a:fillRect/>
          </a:stretch>
        </p:blipFill>
        <p:spPr>
          <a:xfrm>
            <a:off x="152400" y="740350"/>
            <a:ext cx="8839199" cy="424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EXPERIMENTAL SETUP</a:t>
            </a:r>
            <a:endParaRPr b="1">
              <a:latin typeface="Times New Roman"/>
              <a:ea typeface="Times New Roman"/>
              <a:cs typeface="Times New Roman"/>
              <a:sym typeface="Times New Roman"/>
            </a:endParaRPr>
          </a:p>
        </p:txBody>
      </p:sp>
      <p:sp>
        <p:nvSpPr>
          <p:cNvPr id="128" name="Google Shape;128;p26"/>
          <p:cNvSpPr txBox="1"/>
          <p:nvPr/>
        </p:nvSpPr>
        <p:spPr>
          <a:xfrm>
            <a:off x="490875" y="1105150"/>
            <a:ext cx="7878600" cy="3586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Azure Virtual Machines</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CIC Flowmeter</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Google Colaboratory</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Numpy</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Tensorflow</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Scipy</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Geneticalgorithm</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Seaborn</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keras</a:t>
            </a:r>
            <a:endParaRPr sz="17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2200">
                <a:latin typeface="Times New Roman"/>
                <a:ea typeface="Times New Roman"/>
                <a:cs typeface="Times New Roman"/>
                <a:sym typeface="Times New Roman"/>
              </a:rPr>
              <a:t>DETAILS OF MODULE DESIGN</a:t>
            </a:r>
            <a:endParaRPr sz="2200"/>
          </a:p>
        </p:txBody>
      </p:sp>
      <p:sp>
        <p:nvSpPr>
          <p:cNvPr id="134" name="Google Shape;134;p27"/>
          <p:cNvSpPr txBox="1"/>
          <p:nvPr>
            <p:ph idx="1" type="body"/>
          </p:nvPr>
        </p:nvSpPr>
        <p:spPr>
          <a:xfrm>
            <a:off x="311700" y="1164900"/>
            <a:ext cx="8520600" cy="3416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List of Modules: </a:t>
            </a:r>
            <a:endParaRPr b="1">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Monitoring Phase</a:t>
            </a:r>
            <a:endParaRPr>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Processing Phase</a:t>
            </a:r>
            <a:endParaRPr>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Analysis Phase</a:t>
            </a:r>
            <a:endParaRPr>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Prediction Phase</a:t>
            </a:r>
            <a:endParaRPr>
              <a:solidFill>
                <a:schemeClr val="dk1"/>
              </a:solidFill>
              <a:latin typeface="Times New Roman"/>
              <a:ea typeface="Times New Roman"/>
              <a:cs typeface="Times New Roman"/>
              <a:sym typeface="Times New Roman"/>
            </a:endParaRPr>
          </a:p>
          <a:p>
            <a:pPr indent="-342900" lvl="0" marL="914400" rtl="0" algn="l">
              <a:lnSpc>
                <a:spcPct val="150000"/>
              </a:lnSpc>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Response Phase</a:t>
            </a:r>
            <a:endParaRPr>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50000"/>
              </a:lnSpc>
              <a:spcBef>
                <a:spcPts val="0"/>
              </a:spcBef>
              <a:spcAft>
                <a:spcPts val="0"/>
              </a:spcAft>
              <a:buClr>
                <a:schemeClr val="dk1"/>
              </a:buClr>
              <a:buSzPct val="55000"/>
              <a:buFont typeface="Arial"/>
              <a:buNone/>
            </a:pPr>
            <a:r>
              <a:rPr b="1" lang="en" sz="2000">
                <a:latin typeface="Times New Roman"/>
                <a:ea typeface="Times New Roman"/>
                <a:cs typeface="Times New Roman"/>
                <a:sym typeface="Times New Roman"/>
              </a:rPr>
              <a:t>MONITORING PHASE: </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0" name="Google Shape;14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monitoring module's initial job is to capture all </a:t>
            </a:r>
            <a:r>
              <a:rPr lang="en" sz="1600">
                <a:solidFill>
                  <a:schemeClr val="dk1"/>
                </a:solidFill>
                <a:latin typeface="Times New Roman"/>
                <a:ea typeface="Times New Roman"/>
                <a:cs typeface="Times New Roman"/>
                <a:sym typeface="Times New Roman"/>
              </a:rPr>
              <a:t>inbound</a:t>
            </a:r>
            <a:r>
              <a:rPr lang="en" sz="1600">
                <a:solidFill>
                  <a:schemeClr val="dk1"/>
                </a:solidFill>
                <a:latin typeface="Times New Roman"/>
                <a:ea typeface="Times New Roman"/>
                <a:cs typeface="Times New Roman"/>
                <a:sym typeface="Times New Roman"/>
              </a:rPr>
              <a:t> and </a:t>
            </a:r>
            <a:r>
              <a:rPr lang="en" sz="1600">
                <a:solidFill>
                  <a:schemeClr val="dk1"/>
                </a:solidFill>
                <a:latin typeface="Times New Roman"/>
                <a:ea typeface="Times New Roman"/>
                <a:cs typeface="Times New Roman"/>
                <a:sym typeface="Times New Roman"/>
              </a:rPr>
              <a:t>outbound</a:t>
            </a:r>
            <a:r>
              <a:rPr lang="en" sz="1600">
                <a:solidFill>
                  <a:schemeClr val="dk1"/>
                </a:solidFill>
                <a:latin typeface="Times New Roman"/>
                <a:ea typeface="Times New Roman"/>
                <a:cs typeface="Times New Roman"/>
                <a:sym typeface="Times New Roman"/>
              </a:rPr>
              <a:t> data packets transiting the cloud network.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monitoring module employs sensors to sensitive network traffic to help in this operation.</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monitoring module </a:t>
            </a:r>
            <a:r>
              <a:rPr b="1" lang="en" sz="1600">
                <a:solidFill>
                  <a:schemeClr val="dk1"/>
                </a:solidFill>
                <a:latin typeface="Times New Roman"/>
                <a:ea typeface="Times New Roman"/>
                <a:cs typeface="Times New Roman"/>
                <a:sym typeface="Times New Roman"/>
              </a:rPr>
              <a:t>may collect data packets</a:t>
            </a:r>
            <a:r>
              <a:rPr lang="en" sz="1600">
                <a:solidFill>
                  <a:schemeClr val="dk1"/>
                </a:solidFill>
                <a:latin typeface="Times New Roman"/>
                <a:ea typeface="Times New Roman"/>
                <a:cs typeface="Times New Roman"/>
                <a:sym typeface="Times New Roman"/>
              </a:rPr>
              <a:t> from various application, transport, and network protocols such as TCP, UDP, ICMP, IP, HTTP, SMTP, and so on.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traffic flows are instantly stored in the shared queue.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shared queue serves as an intermediary station between packet capture and feature extraction, storing gathered data packets until the feature extractor processes them consecutively</a:t>
            </a:r>
            <a:endParaRPr sz="16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9"/>
          <p:cNvSpPr txBox="1"/>
          <p:nvPr>
            <p:ph idx="1" type="body"/>
          </p:nvPr>
        </p:nvSpPr>
        <p:spPr>
          <a:xfrm>
            <a:off x="3055638" y="4342150"/>
            <a:ext cx="3032700" cy="605100"/>
          </a:xfrm>
          <a:prstGeom prst="rect">
            <a:avLst/>
          </a:prstGeom>
        </p:spPr>
        <p:txBody>
          <a:bodyPr anchorCtr="0" anchor="ctr" bIns="91425" lIns="91425" spcFirstLastPara="1" rIns="91425" wrap="square" tIns="91425">
            <a:normAutofit fontScale="77500"/>
          </a:bodyPr>
          <a:lstStyle/>
          <a:p>
            <a:pPr indent="0" lvl="0" marL="0" rtl="0" algn="l">
              <a:spcBef>
                <a:spcPts val="0"/>
              </a:spcBef>
              <a:spcAft>
                <a:spcPts val="0"/>
              </a:spcAft>
              <a:buNone/>
            </a:pPr>
            <a:r>
              <a:rPr b="1" lang="en" sz="2100">
                <a:latin typeface="Times New Roman"/>
                <a:ea typeface="Times New Roman"/>
                <a:cs typeface="Times New Roman"/>
                <a:sym typeface="Times New Roman"/>
              </a:rPr>
              <a:t>Fig 5.1 MONITORING PHASE</a:t>
            </a:r>
            <a:endParaRPr b="1" sz="2100">
              <a:latin typeface="Times New Roman"/>
              <a:ea typeface="Times New Roman"/>
              <a:cs typeface="Times New Roman"/>
              <a:sym typeface="Times New Roman"/>
            </a:endParaRPr>
          </a:p>
        </p:txBody>
      </p:sp>
      <p:pic>
        <p:nvPicPr>
          <p:cNvPr id="146" name="Google Shape;146;p29"/>
          <p:cNvPicPr preferRelativeResize="0"/>
          <p:nvPr/>
        </p:nvPicPr>
        <p:blipFill>
          <a:blip r:embed="rId3">
            <a:alphaModFix/>
          </a:blip>
          <a:stretch>
            <a:fillRect/>
          </a:stretch>
        </p:blipFill>
        <p:spPr>
          <a:xfrm>
            <a:off x="2090725" y="391362"/>
            <a:ext cx="4962525" cy="386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idx="1" type="body"/>
          </p:nvPr>
        </p:nvSpPr>
        <p:spPr>
          <a:xfrm>
            <a:off x="311700" y="333450"/>
            <a:ext cx="8520600" cy="42354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i="1" lang="en" sz="1700">
                <a:solidFill>
                  <a:schemeClr val="dk1"/>
                </a:solidFill>
                <a:latin typeface="Times New Roman"/>
                <a:ea typeface="Times New Roman"/>
                <a:cs typeface="Times New Roman"/>
                <a:sym typeface="Times New Roman"/>
              </a:rPr>
              <a:t>Steps:</a:t>
            </a:r>
            <a:endParaRPr b="1"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Private Cloud is set with multiple Virtual Machine.</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One Virtual Machine, say Kali Linux is used to generate different attack on the host machine.</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CIC Flow meter is used in Host VM to capture the network traffic and export the data as CSV.</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Feature Extraction is to be performed in the exported data.</a:t>
            </a:r>
            <a:endParaRPr i="1" sz="17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1800">
                <a:latin typeface="Times New Roman"/>
                <a:ea typeface="Times New Roman"/>
                <a:cs typeface="Times New Roman"/>
                <a:sym typeface="Times New Roman"/>
              </a:rPr>
              <a:t>PROCESSING PHASE:</a:t>
            </a:r>
            <a:endParaRPr sz="1800"/>
          </a:p>
        </p:txBody>
      </p:sp>
      <p:sp>
        <p:nvSpPr>
          <p:cNvPr id="157" name="Google Shape;15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Prior to the forecast procedure, the processing module completes all necessary missions.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It initially gets data records from the feature extractor and attempts to classify them (as "Normal" or "Attack").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This is possible by utilizing a </a:t>
            </a:r>
            <a:r>
              <a:rPr b="1" lang="en" sz="1600">
                <a:solidFill>
                  <a:schemeClr val="dk1"/>
                </a:solidFill>
                <a:latin typeface="Times New Roman"/>
                <a:ea typeface="Times New Roman"/>
                <a:cs typeface="Times New Roman"/>
                <a:sym typeface="Times New Roman"/>
              </a:rPr>
              <a:t>signature-based detection</a:t>
            </a:r>
            <a:r>
              <a:rPr lang="en" sz="1600">
                <a:solidFill>
                  <a:schemeClr val="dk1"/>
                </a:solidFill>
                <a:latin typeface="Times New Roman"/>
                <a:ea typeface="Times New Roman"/>
                <a:cs typeface="Times New Roman"/>
                <a:sym typeface="Times New Roman"/>
              </a:rPr>
              <a:t> process, which uses a set of pre-defined criteria (signatures) to match the examined data record against known attack patterns.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If there is a match, the data record will be categorized as a "Attack". It will be called "Normal" otherwise.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After that, processing module puts the labeled data record in a database we termed it as "main database".</a:t>
            </a:r>
            <a:endParaRPr sz="1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619375"/>
            <a:ext cx="8520600" cy="47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INTRODUCTION </a:t>
            </a:r>
            <a:endParaRPr b="1">
              <a:latin typeface="Times New Roman"/>
              <a:ea typeface="Times New Roman"/>
              <a:cs typeface="Times New Roman"/>
              <a:sym typeface="Times New Roman"/>
            </a:endParaRPr>
          </a:p>
        </p:txBody>
      </p:sp>
      <p:sp>
        <p:nvSpPr>
          <p:cNvPr id="62" name="Google Shape;62;p14"/>
          <p:cNvSpPr txBox="1"/>
          <p:nvPr>
            <p:ph idx="1" type="body"/>
          </p:nvPr>
        </p:nvSpPr>
        <p:spPr>
          <a:xfrm>
            <a:off x="311700" y="1292425"/>
            <a:ext cx="8520600" cy="3559800"/>
          </a:xfrm>
          <a:prstGeom prst="rect">
            <a:avLst/>
          </a:prstGeom>
        </p:spPr>
        <p:txBody>
          <a:bodyPr anchorCtr="0" anchor="t" bIns="91425" lIns="91425" spcFirstLastPara="1" rIns="91425" wrap="square" tIns="91425">
            <a:noAutofit/>
          </a:bodyPr>
          <a:lstStyle/>
          <a:p>
            <a:pPr indent="-349250" lvl="0" marL="457200" rtl="0" algn="just">
              <a:lnSpc>
                <a:spcPct val="140000"/>
              </a:lnSpc>
              <a:spcBef>
                <a:spcPts val="0"/>
              </a:spcBef>
              <a:spcAft>
                <a:spcPts val="0"/>
              </a:spcAft>
              <a:buSzPts val="1900"/>
              <a:buFont typeface="Times New Roman"/>
              <a:buChar char="●"/>
            </a:pPr>
            <a:r>
              <a:rPr lang="en" sz="1700">
                <a:solidFill>
                  <a:schemeClr val="dk1"/>
                </a:solidFill>
                <a:latin typeface="Times New Roman"/>
                <a:ea typeface="Times New Roman"/>
                <a:cs typeface="Times New Roman"/>
                <a:sym typeface="Times New Roman"/>
              </a:rPr>
              <a:t>An  intrusion detection system (IDS) is a monitoring tool that keeps track of suspicious activity and sends out warnings when it finds something suspicious.</a:t>
            </a:r>
            <a:endParaRPr sz="1700">
              <a:solidFill>
                <a:schemeClr val="dk1"/>
              </a:solidFill>
              <a:latin typeface="Times New Roman"/>
              <a:ea typeface="Times New Roman"/>
              <a:cs typeface="Times New Roman"/>
              <a:sym typeface="Times New Roman"/>
            </a:endParaRPr>
          </a:p>
          <a:p>
            <a:pPr indent="-349250" lvl="0" marL="457200" rtl="0" algn="just">
              <a:lnSpc>
                <a:spcPct val="140000"/>
              </a:lnSpc>
              <a:spcBef>
                <a:spcPts val="0"/>
              </a:spcBef>
              <a:spcAft>
                <a:spcPts val="0"/>
              </a:spcAft>
              <a:buSzPts val="1900"/>
              <a:buFont typeface="Times New Roman"/>
              <a:buChar char="●"/>
            </a:pPr>
            <a:r>
              <a:rPr lang="en" sz="1700">
                <a:solidFill>
                  <a:schemeClr val="dk1"/>
                </a:solidFill>
                <a:latin typeface="Times New Roman"/>
                <a:ea typeface="Times New Roman"/>
                <a:cs typeface="Times New Roman"/>
                <a:sym typeface="Times New Roman"/>
              </a:rPr>
              <a:t>To address this issue, machine learning algorithms are increasingly being used in IDSs to improve their accuracy and reduce false positives.</a:t>
            </a:r>
            <a:endParaRPr sz="1700">
              <a:solidFill>
                <a:schemeClr val="dk1"/>
              </a:solidFill>
              <a:latin typeface="Times New Roman"/>
              <a:ea typeface="Times New Roman"/>
              <a:cs typeface="Times New Roman"/>
              <a:sym typeface="Times New Roman"/>
            </a:endParaRPr>
          </a:p>
          <a:p>
            <a:pPr indent="-349250" lvl="0" marL="457200" rtl="0" algn="just">
              <a:lnSpc>
                <a:spcPct val="140000"/>
              </a:lnSpc>
              <a:spcBef>
                <a:spcPts val="0"/>
              </a:spcBef>
              <a:spcAft>
                <a:spcPts val="0"/>
              </a:spcAft>
              <a:buSzPts val="1900"/>
              <a:buFont typeface="Times New Roman"/>
              <a:buChar char="●"/>
            </a:pPr>
            <a:r>
              <a:rPr lang="en" sz="1700">
                <a:solidFill>
                  <a:schemeClr val="dk1"/>
                </a:solidFill>
                <a:latin typeface="Times New Roman"/>
                <a:ea typeface="Times New Roman"/>
                <a:cs typeface="Times New Roman"/>
                <a:sym typeface="Times New Roman"/>
              </a:rPr>
              <a:t>The proposed </a:t>
            </a:r>
            <a:r>
              <a:rPr b="1" lang="en" sz="1700">
                <a:solidFill>
                  <a:schemeClr val="dk1"/>
                </a:solidFill>
                <a:latin typeface="Times New Roman"/>
                <a:ea typeface="Times New Roman"/>
                <a:cs typeface="Times New Roman"/>
                <a:sym typeface="Times New Roman"/>
              </a:rPr>
              <a:t>hybrid IDS</a:t>
            </a:r>
            <a:r>
              <a:rPr lang="en" sz="1700">
                <a:solidFill>
                  <a:schemeClr val="dk1"/>
                </a:solidFill>
                <a:latin typeface="Times New Roman"/>
                <a:ea typeface="Times New Roman"/>
                <a:cs typeface="Times New Roman"/>
                <a:sym typeface="Times New Roman"/>
              </a:rPr>
              <a:t> uses a combination of supervised algorithms such as decision tree, LSTM for intrusion detection.</a:t>
            </a:r>
            <a:endParaRPr sz="1700">
              <a:solidFill>
                <a:schemeClr val="dk1"/>
              </a:solidFill>
              <a:latin typeface="Times New Roman"/>
              <a:ea typeface="Times New Roman"/>
              <a:cs typeface="Times New Roman"/>
              <a:sym typeface="Times New Roman"/>
            </a:endParaRPr>
          </a:p>
          <a:p>
            <a:pPr indent="-349250" lvl="0" marL="457200" rtl="0" algn="just">
              <a:lnSpc>
                <a:spcPct val="140000"/>
              </a:lnSpc>
              <a:spcBef>
                <a:spcPts val="0"/>
              </a:spcBef>
              <a:spcAft>
                <a:spcPts val="0"/>
              </a:spcAft>
              <a:buSzPts val="1900"/>
              <a:buFont typeface="Times New Roman"/>
              <a:buChar char="●"/>
            </a:pPr>
            <a:r>
              <a:rPr lang="en" sz="1700">
                <a:solidFill>
                  <a:schemeClr val="dk1"/>
                </a:solidFill>
                <a:latin typeface="Times New Roman"/>
                <a:ea typeface="Times New Roman"/>
                <a:cs typeface="Times New Roman"/>
                <a:sym typeface="Times New Roman"/>
              </a:rPr>
              <a:t>The IDS is evaluated using the </a:t>
            </a:r>
            <a:r>
              <a:rPr b="1" lang="en" sz="1700">
                <a:solidFill>
                  <a:schemeClr val="dk1"/>
                </a:solidFill>
                <a:latin typeface="Times New Roman"/>
                <a:ea typeface="Times New Roman"/>
                <a:cs typeface="Times New Roman"/>
                <a:sym typeface="Times New Roman"/>
              </a:rPr>
              <a:t>CICIDS2017 dataset </a:t>
            </a:r>
            <a:r>
              <a:rPr lang="en" sz="1700">
                <a:solidFill>
                  <a:schemeClr val="dk1"/>
                </a:solidFill>
                <a:latin typeface="Times New Roman"/>
                <a:ea typeface="Times New Roman"/>
                <a:cs typeface="Times New Roman"/>
                <a:sym typeface="Times New Roman"/>
              </a:rPr>
              <a:t>and the results indicate that the proposed IDS is able to detect intrusions with a high degree of accuracy.</a:t>
            </a:r>
            <a:endParaRPr sz="1700">
              <a:solidFill>
                <a:schemeClr val="dk1"/>
              </a:solidFill>
              <a:latin typeface="Times New Roman"/>
              <a:ea typeface="Times New Roman"/>
              <a:cs typeface="Times New Roman"/>
              <a:sym typeface="Times New Roman"/>
            </a:endParaRPr>
          </a:p>
          <a:p>
            <a:pPr indent="0" lvl="0" marL="457200" rtl="0" algn="just">
              <a:lnSpc>
                <a:spcPct val="105000"/>
              </a:lnSpc>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idx="1" type="body"/>
          </p:nvPr>
        </p:nvSpPr>
        <p:spPr>
          <a:xfrm>
            <a:off x="3160375" y="4415450"/>
            <a:ext cx="3096600" cy="605100"/>
          </a:xfrm>
          <a:prstGeom prst="rect">
            <a:avLst/>
          </a:prstGeom>
        </p:spPr>
        <p:txBody>
          <a:bodyPr anchorCtr="0" anchor="ctr" bIns="91425" lIns="91425" spcFirstLastPara="1" rIns="91425" wrap="square" tIns="91425">
            <a:normAutofit fontScale="77500"/>
          </a:bodyPr>
          <a:lstStyle/>
          <a:p>
            <a:pPr indent="0" lvl="0" marL="0" rtl="0" algn="l">
              <a:spcBef>
                <a:spcPts val="0"/>
              </a:spcBef>
              <a:spcAft>
                <a:spcPts val="0"/>
              </a:spcAft>
              <a:buNone/>
            </a:pPr>
            <a:r>
              <a:rPr b="1" lang="en" sz="2100">
                <a:latin typeface="Times New Roman"/>
                <a:ea typeface="Times New Roman"/>
                <a:cs typeface="Times New Roman"/>
                <a:sym typeface="Times New Roman"/>
              </a:rPr>
              <a:t>Fig 5.2 PROCESSING PHASE</a:t>
            </a:r>
            <a:r>
              <a:rPr b="1" lang="en" sz="2100">
                <a:latin typeface="Times New Roman"/>
                <a:ea typeface="Times New Roman"/>
                <a:cs typeface="Times New Roman"/>
                <a:sym typeface="Times New Roman"/>
              </a:rPr>
              <a:t> </a:t>
            </a:r>
            <a:endParaRPr b="1" sz="2100">
              <a:latin typeface="Times New Roman"/>
              <a:ea typeface="Times New Roman"/>
              <a:cs typeface="Times New Roman"/>
              <a:sym typeface="Times New Roman"/>
            </a:endParaRPr>
          </a:p>
        </p:txBody>
      </p:sp>
      <p:pic>
        <p:nvPicPr>
          <p:cNvPr id="163" name="Google Shape;163;p32"/>
          <p:cNvPicPr preferRelativeResize="0"/>
          <p:nvPr/>
        </p:nvPicPr>
        <p:blipFill>
          <a:blip r:embed="rId3">
            <a:alphaModFix/>
          </a:blip>
          <a:stretch>
            <a:fillRect/>
          </a:stretch>
        </p:blipFill>
        <p:spPr>
          <a:xfrm>
            <a:off x="1692475" y="-62125"/>
            <a:ext cx="5634801" cy="4477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idx="1" type="body"/>
          </p:nvPr>
        </p:nvSpPr>
        <p:spPr>
          <a:xfrm>
            <a:off x="311700" y="584100"/>
            <a:ext cx="8520600" cy="39849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i="1" lang="en" sz="1700">
                <a:solidFill>
                  <a:schemeClr val="dk1"/>
                </a:solidFill>
                <a:latin typeface="Times New Roman"/>
                <a:ea typeface="Times New Roman"/>
                <a:cs typeface="Times New Roman"/>
                <a:sym typeface="Times New Roman"/>
              </a:rPr>
              <a:t>Algorithm: </a:t>
            </a:r>
            <a:endParaRPr b="1"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Remove Nan values and infinite values</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Using label encoder fit the labels and transform it into numbers</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Split the features and targets</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Use normalizer as Min Max scaler</a:t>
            </a:r>
            <a:endParaRPr sz="1700">
              <a:solidFill>
                <a:schemeClr val="dk1"/>
              </a:solidFill>
              <a:latin typeface="Times New Roman"/>
              <a:ea typeface="Times New Roman"/>
              <a:cs typeface="Times New Roman"/>
              <a:sym typeface="Times New Roman"/>
            </a:endParaRPr>
          </a:p>
          <a:p>
            <a:pPr indent="457200" lvl="0" marL="1371600" rtl="0" algn="just">
              <a:lnSpc>
                <a:spcPct val="150000"/>
              </a:lnSpc>
              <a:spcBef>
                <a:spcPts val="0"/>
              </a:spcBef>
              <a:spcAft>
                <a:spcPts val="0"/>
              </a:spcAft>
              <a:buClr>
                <a:schemeClr val="dk1"/>
              </a:buClr>
              <a:buSzPts val="1100"/>
              <a:buFont typeface="Arial"/>
              <a:buNone/>
            </a:pPr>
            <a:r>
              <a:rPr lang="en" sz="1700">
                <a:solidFill>
                  <a:schemeClr val="dk1"/>
                </a:solidFill>
                <a:latin typeface="Times New Roman"/>
                <a:ea typeface="Times New Roman"/>
                <a:cs typeface="Times New Roman"/>
                <a:sym typeface="Times New Roman"/>
              </a:rPr>
              <a:t>xi = (xi - min) / (max - min).</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Split the data into train and test.</a:t>
            </a:r>
            <a:endParaRPr sz="17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4"/>
          <p:cNvSpPr txBox="1"/>
          <p:nvPr>
            <p:ph type="title"/>
          </p:nvPr>
        </p:nvSpPr>
        <p:spPr>
          <a:xfrm>
            <a:off x="311700" y="178600"/>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1700">
                <a:latin typeface="Times New Roman"/>
                <a:ea typeface="Times New Roman"/>
                <a:cs typeface="Times New Roman"/>
                <a:sym typeface="Times New Roman"/>
              </a:rPr>
              <a:t>PREDICTION PHASE: </a:t>
            </a:r>
            <a:endParaRPr b="1" sz="1700">
              <a:latin typeface="Times New Roman"/>
              <a:ea typeface="Times New Roman"/>
              <a:cs typeface="Times New Roman"/>
              <a:sym typeface="Times New Roman"/>
            </a:endParaRPr>
          </a:p>
          <a:p>
            <a:pPr indent="0" lvl="0" marL="0" rtl="0" algn="ctr">
              <a:spcBef>
                <a:spcPts val="0"/>
              </a:spcBef>
              <a:spcAft>
                <a:spcPts val="0"/>
              </a:spcAft>
              <a:buNone/>
            </a:pPr>
            <a:r>
              <a:t/>
            </a:r>
            <a:endParaRPr sz="1700">
              <a:latin typeface="Times New Roman"/>
              <a:ea typeface="Times New Roman"/>
              <a:cs typeface="Times New Roman"/>
              <a:sym typeface="Times New Roman"/>
            </a:endParaRPr>
          </a:p>
        </p:txBody>
      </p:sp>
      <p:sp>
        <p:nvSpPr>
          <p:cNvPr id="174" name="Google Shape;174;p34"/>
          <p:cNvSpPr txBox="1"/>
          <p:nvPr>
            <p:ph idx="1" type="body"/>
          </p:nvPr>
        </p:nvSpPr>
        <p:spPr>
          <a:xfrm>
            <a:off x="311700" y="751300"/>
            <a:ext cx="8520600" cy="34164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prediction module, which collects the data from the processing module and also merges the</a:t>
            </a:r>
            <a:r>
              <a:rPr lang="en" sz="1500">
                <a:solidFill>
                  <a:schemeClr val="dk1"/>
                </a:solidFill>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data with the dataset (CICIDS2017), prepares a combined dataset. </a:t>
            </a:r>
            <a:endParaRPr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These data will go through the feature extraction algorithm and produce an output dataset, which will be used as the main dataset to train the model. </a:t>
            </a:r>
            <a:endParaRPr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created model performs two sequential tasks, which is the core of the proposed CIDS. The first step is to build the </a:t>
            </a:r>
            <a:r>
              <a:rPr b="1" lang="en" sz="1500">
                <a:solidFill>
                  <a:schemeClr val="dk1"/>
                </a:solidFill>
                <a:latin typeface="Times New Roman"/>
                <a:ea typeface="Times New Roman"/>
                <a:cs typeface="Times New Roman"/>
                <a:sym typeface="Times New Roman"/>
              </a:rPr>
              <a:t>weighted average ensemble system</a:t>
            </a:r>
            <a:r>
              <a:rPr lang="en" sz="1500">
                <a:solidFill>
                  <a:schemeClr val="dk1"/>
                </a:solidFill>
                <a:latin typeface="Times New Roman"/>
                <a:ea typeface="Times New Roman"/>
                <a:cs typeface="Times New Roman"/>
                <a:sym typeface="Times New Roman"/>
              </a:rPr>
              <a:t> utilizing the previously trained decision tree and LSTM models, where the weights for that ensemble model will be generated by the fitness function of the genetic algorithm. </a:t>
            </a:r>
            <a:endParaRPr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prediction module's second purpose is to successively choose a data record from the preprocessed, unseen database. </a:t>
            </a:r>
            <a:endParaRPr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Following that, the selected data record is tested using the ensemble system, and the weighted ensemble engine's final judgment is sent to the response module.</a:t>
            </a:r>
            <a:endParaRPr sz="15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5"/>
          <p:cNvPicPr preferRelativeResize="0"/>
          <p:nvPr/>
        </p:nvPicPr>
        <p:blipFill>
          <a:blip r:embed="rId3">
            <a:alphaModFix/>
          </a:blip>
          <a:stretch>
            <a:fillRect/>
          </a:stretch>
        </p:blipFill>
        <p:spPr>
          <a:xfrm>
            <a:off x="0" y="0"/>
            <a:ext cx="9144000" cy="4604299"/>
          </a:xfrm>
          <a:prstGeom prst="rect">
            <a:avLst/>
          </a:prstGeom>
          <a:noFill/>
          <a:ln>
            <a:noFill/>
          </a:ln>
        </p:spPr>
      </p:pic>
      <p:sp>
        <p:nvSpPr>
          <p:cNvPr id="180" name="Google Shape;180;p35"/>
          <p:cNvSpPr txBox="1"/>
          <p:nvPr>
            <p:ph idx="1" type="body"/>
          </p:nvPr>
        </p:nvSpPr>
        <p:spPr>
          <a:xfrm>
            <a:off x="3144350" y="4267850"/>
            <a:ext cx="31446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5.3 PREDICTION PHASE</a:t>
            </a:r>
            <a:endParaRPr b="1">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ph idx="1" type="body"/>
          </p:nvPr>
        </p:nvSpPr>
        <p:spPr>
          <a:xfrm>
            <a:off x="311700" y="442425"/>
            <a:ext cx="8520600" cy="4126500"/>
          </a:xfrm>
          <a:prstGeom prst="rect">
            <a:avLst/>
          </a:prstGeom>
        </p:spPr>
        <p:txBody>
          <a:bodyPr anchorCtr="0" anchor="t" bIns="91425" lIns="91425" spcFirstLastPara="1" rIns="91425" wrap="square" tIns="91425">
            <a:normAutofit/>
          </a:bodyPr>
          <a:lstStyle/>
          <a:p>
            <a:pPr indent="-323850" lvl="0" marL="457200" rtl="0" algn="just">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First of all, convert the dataset from unbalanced to balanced label encoding, and then normalization is needed. The mini-max transformation is used for normalization, </a:t>
            </a:r>
            <a:endParaRPr sz="1500">
              <a:solidFill>
                <a:schemeClr val="dk1"/>
              </a:solidFill>
              <a:latin typeface="Times New Roman"/>
              <a:ea typeface="Times New Roman"/>
              <a:cs typeface="Times New Roman"/>
              <a:sym typeface="Times New Roman"/>
            </a:endParaRPr>
          </a:p>
          <a:p>
            <a:pPr indent="-323850" lvl="4" marL="22860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xi = (xi - min) / (max - min).</a:t>
            </a:r>
            <a:endParaRPr b="1" sz="15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500">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rPr b="1" i="1" lang="en" sz="1500">
                <a:solidFill>
                  <a:schemeClr val="dk1"/>
                </a:solidFill>
                <a:latin typeface="Times New Roman"/>
                <a:ea typeface="Times New Roman"/>
                <a:cs typeface="Times New Roman"/>
                <a:sym typeface="Times New Roman"/>
              </a:rPr>
              <a:t>Algorithm-SCAE: </a:t>
            </a:r>
            <a:endParaRPr b="1"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Define hyper parameters like learning rate, coefficient of contractive penalty term (beta)</a:t>
            </a:r>
            <a:endParaRPr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Define layers of the autoencoder and stack them on each other</a:t>
            </a:r>
            <a:endParaRPr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Define a contractive loss function where,</a:t>
            </a:r>
            <a:endParaRPr i="1" sz="1500">
              <a:solidFill>
                <a:schemeClr val="dk1"/>
              </a:solidFill>
              <a:latin typeface="Times New Roman"/>
              <a:ea typeface="Times New Roman"/>
              <a:cs typeface="Times New Roman"/>
              <a:sym typeface="Times New Roman"/>
            </a:endParaRPr>
          </a:p>
          <a:p>
            <a:pPr indent="-323850" lvl="1" marL="914400" rtl="0" algn="just">
              <a:lnSpc>
                <a:spcPct val="150000"/>
              </a:lnSpc>
              <a:spcBef>
                <a:spcPts val="0"/>
              </a:spcBef>
              <a:spcAft>
                <a:spcPts val="0"/>
              </a:spcAft>
              <a:buClr>
                <a:schemeClr val="dk1"/>
              </a:buClr>
              <a:buSzPts val="1500"/>
              <a:buFont typeface="Times New Roman"/>
              <a:buAutoNum type="alphaLcPeriod"/>
            </a:pPr>
            <a:r>
              <a:rPr i="1" lang="en" sz="1500">
                <a:solidFill>
                  <a:schemeClr val="dk1"/>
                </a:solidFill>
                <a:latin typeface="Times New Roman"/>
                <a:ea typeface="Times New Roman"/>
                <a:cs typeface="Times New Roman"/>
                <a:sym typeface="Times New Roman"/>
              </a:rPr>
              <a:t>Calculate jacobian matrix and compute each partial derivative and form a matrix</a:t>
            </a:r>
            <a:endParaRPr i="1" sz="15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500">
              <a:latin typeface="Times New Roman"/>
              <a:ea typeface="Times New Roman"/>
              <a:cs typeface="Times New Roman"/>
              <a:sym typeface="Times New Roman"/>
            </a:endParaRPr>
          </a:p>
        </p:txBody>
      </p:sp>
      <p:pic>
        <p:nvPicPr>
          <p:cNvPr id="186" name="Google Shape;186;p36"/>
          <p:cNvPicPr preferRelativeResize="0"/>
          <p:nvPr/>
        </p:nvPicPr>
        <p:blipFill>
          <a:blip r:embed="rId3">
            <a:alphaModFix/>
          </a:blip>
          <a:stretch>
            <a:fillRect/>
          </a:stretch>
        </p:blipFill>
        <p:spPr>
          <a:xfrm>
            <a:off x="1678000" y="3766100"/>
            <a:ext cx="4725150" cy="35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idx="1" type="body"/>
          </p:nvPr>
        </p:nvSpPr>
        <p:spPr>
          <a:xfrm>
            <a:off x="311700" y="459450"/>
            <a:ext cx="8520600" cy="4224600"/>
          </a:xfrm>
          <a:prstGeom prst="rect">
            <a:avLst/>
          </a:prstGeom>
        </p:spPr>
        <p:txBody>
          <a:bodyPr anchorCtr="0" anchor="t" bIns="91425" lIns="91425" spcFirstLastPara="1" rIns="91425" wrap="square" tIns="91425">
            <a:normAutofit fontScale="77500" lnSpcReduction="20000"/>
          </a:bodyPr>
          <a:lstStyle/>
          <a:p>
            <a:pPr indent="457200" lvl="0" marL="457200" rtl="0" algn="just">
              <a:lnSpc>
                <a:spcPct val="150000"/>
              </a:lnSpc>
              <a:spcBef>
                <a:spcPts val="0"/>
              </a:spcBef>
              <a:spcAft>
                <a:spcPts val="0"/>
              </a:spcAft>
              <a:buNone/>
            </a:pPr>
            <a:r>
              <a:rPr i="1" lang="en" sz="1664">
                <a:solidFill>
                  <a:schemeClr val="dk1"/>
                </a:solidFill>
                <a:latin typeface="Times New Roman"/>
                <a:ea typeface="Times New Roman"/>
                <a:cs typeface="Times New Roman"/>
                <a:sym typeface="Times New Roman"/>
              </a:rPr>
              <a:t>b</a:t>
            </a:r>
            <a:r>
              <a:rPr i="1" lang="en" sz="1664">
                <a:solidFill>
                  <a:schemeClr val="dk1"/>
                </a:solidFill>
                <a:latin typeface="Times New Roman"/>
                <a:ea typeface="Times New Roman"/>
                <a:cs typeface="Times New Roman"/>
                <a:sym typeface="Times New Roman"/>
              </a:rPr>
              <a:t>. Calculate Forbenius norm where it is the root of sum of squares of each element in jacobian matrix.</a:t>
            </a:r>
            <a:endParaRPr i="1" sz="1664">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p>
          <a:p>
            <a:pPr indent="0" lvl="0" marL="0" rtl="0" algn="just">
              <a:spcBef>
                <a:spcPts val="1200"/>
              </a:spcBef>
              <a:spcAft>
                <a:spcPts val="0"/>
              </a:spcAft>
              <a:buNone/>
            </a:pPr>
            <a:r>
              <a:rPr lang="en"/>
              <a:t>										</a:t>
            </a:r>
            <a:endParaRPr/>
          </a:p>
          <a:p>
            <a:pPr indent="0" lvl="0" marL="0" rtl="0" algn="just">
              <a:spcBef>
                <a:spcPts val="1200"/>
              </a:spcBef>
              <a:spcAft>
                <a:spcPts val="0"/>
              </a:spcAft>
              <a:buNone/>
            </a:pPr>
            <a:r>
              <a:rPr lang="en"/>
              <a:t>		</a:t>
            </a:r>
            <a:r>
              <a:rPr i="1" lang="en" sz="1629">
                <a:latin typeface="Times New Roman"/>
                <a:ea typeface="Times New Roman"/>
                <a:cs typeface="Times New Roman"/>
                <a:sym typeface="Times New Roman"/>
              </a:rPr>
              <a:t>c</a:t>
            </a:r>
            <a:r>
              <a:rPr i="1" lang="en" sz="1629"/>
              <a:t>. </a:t>
            </a:r>
            <a:r>
              <a:rPr i="1" lang="en" sz="1629">
                <a:solidFill>
                  <a:schemeClr val="dk1"/>
                </a:solidFill>
                <a:latin typeface="Times New Roman"/>
                <a:ea typeface="Times New Roman"/>
                <a:cs typeface="Times New Roman"/>
                <a:sym typeface="Times New Roman"/>
              </a:rPr>
              <a:t>Calculate the contractive penalty</a:t>
            </a:r>
            <a:endParaRPr i="1" sz="1629">
              <a:solidFill>
                <a:schemeClr val="dk1"/>
              </a:solidFill>
              <a:latin typeface="Times New Roman"/>
              <a:ea typeface="Times New Roman"/>
              <a:cs typeface="Times New Roman"/>
              <a:sym typeface="Times New Roman"/>
            </a:endParaRPr>
          </a:p>
          <a:p>
            <a:pPr indent="457200" lvl="0" marL="1371600" rtl="0" algn="just">
              <a:lnSpc>
                <a:spcPct val="150000"/>
              </a:lnSpc>
              <a:spcBef>
                <a:spcPts val="1200"/>
              </a:spcBef>
              <a:spcAft>
                <a:spcPts val="0"/>
              </a:spcAft>
              <a:buNone/>
            </a:pPr>
            <a:r>
              <a:rPr i="1" lang="en" sz="1629">
                <a:solidFill>
                  <a:schemeClr val="dk1"/>
                </a:solidFill>
                <a:latin typeface="Times New Roman"/>
                <a:ea typeface="Times New Roman"/>
                <a:cs typeface="Times New Roman"/>
                <a:sym typeface="Times New Roman"/>
              </a:rPr>
              <a:t>reduce_mean(forbenius_norm)</a:t>
            </a:r>
            <a:endParaRPr i="1" sz="1629">
              <a:solidFill>
                <a:schemeClr val="dk1"/>
              </a:solidFill>
              <a:latin typeface="Times New Roman"/>
              <a:ea typeface="Times New Roman"/>
              <a:cs typeface="Times New Roman"/>
              <a:sym typeface="Times New Roman"/>
            </a:endParaRPr>
          </a:p>
          <a:p>
            <a:pPr indent="457200" lvl="0" marL="1371600" rtl="0" algn="just">
              <a:lnSpc>
                <a:spcPct val="150000"/>
              </a:lnSpc>
              <a:spcBef>
                <a:spcPts val="0"/>
              </a:spcBef>
              <a:spcAft>
                <a:spcPts val="0"/>
              </a:spcAft>
              <a:buClr>
                <a:schemeClr val="dk1"/>
              </a:buClr>
              <a:buSzPct val="73333"/>
              <a:buFont typeface="Arial"/>
              <a:buNone/>
            </a:pPr>
            <a:r>
              <a:t/>
            </a:r>
            <a:endParaRPr i="1" sz="15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i="1" lang="en" sz="1300">
                <a:solidFill>
                  <a:schemeClr val="dk1"/>
                </a:solidFill>
                <a:latin typeface="Times New Roman"/>
                <a:ea typeface="Times New Roman"/>
                <a:cs typeface="Times New Roman"/>
                <a:sym typeface="Times New Roman"/>
              </a:rPr>
              <a:t>             </a:t>
            </a:r>
            <a:r>
              <a:rPr i="1" lang="en" sz="1535">
                <a:solidFill>
                  <a:schemeClr val="dk1"/>
                </a:solidFill>
                <a:latin typeface="Times New Roman"/>
                <a:ea typeface="Times New Roman"/>
                <a:cs typeface="Times New Roman"/>
                <a:sym typeface="Times New Roman"/>
              </a:rPr>
              <a:t> </a:t>
            </a:r>
            <a:r>
              <a:rPr i="1" lang="en" sz="1664">
                <a:solidFill>
                  <a:schemeClr val="dk1"/>
                </a:solidFill>
                <a:latin typeface="Times New Roman"/>
                <a:ea typeface="Times New Roman"/>
                <a:cs typeface="Times New Roman"/>
                <a:sym typeface="Times New Roman"/>
              </a:rPr>
              <a:t>d</a:t>
            </a:r>
            <a:r>
              <a:rPr i="1" lang="en" sz="1664">
                <a:solidFill>
                  <a:schemeClr val="dk1"/>
                </a:solidFill>
                <a:latin typeface="Times New Roman"/>
                <a:ea typeface="Times New Roman"/>
                <a:cs typeface="Times New Roman"/>
                <a:sym typeface="Times New Roman"/>
              </a:rPr>
              <a:t>.  Return loss output as</a:t>
            </a:r>
            <a:endParaRPr i="1" sz="1664">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i="1" lang="en" sz="1645">
                <a:solidFill>
                  <a:schemeClr val="dk1"/>
                </a:solidFill>
                <a:latin typeface="Times New Roman"/>
                <a:ea typeface="Times New Roman"/>
                <a:cs typeface="Times New Roman"/>
                <a:sym typeface="Times New Roman"/>
              </a:rPr>
              <a:t>4. Compile the model with loss as mean squared error as primary loss and contractive loss as the secondary loss</a:t>
            </a:r>
            <a:endParaRPr i="1" sz="1645">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ct val="84615"/>
              <a:buFont typeface="Arial"/>
              <a:buNone/>
            </a:pPr>
            <a:r>
              <a:t/>
            </a:r>
            <a:endParaRPr i="1" sz="13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i="1" lang="en" sz="1645">
                <a:solidFill>
                  <a:schemeClr val="dk1"/>
                </a:solidFill>
                <a:latin typeface="Times New Roman"/>
                <a:ea typeface="Times New Roman"/>
                <a:cs typeface="Times New Roman"/>
                <a:sym typeface="Times New Roman"/>
              </a:rPr>
              <a:t>5. Get the predictions by testing the test data and train data with the model.</a:t>
            </a:r>
            <a:endParaRPr i="1" sz="1645">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p>
          <a:p>
            <a:pPr indent="0" lvl="0" marL="0" rtl="0" algn="just">
              <a:spcBef>
                <a:spcPts val="1200"/>
              </a:spcBef>
              <a:spcAft>
                <a:spcPts val="1200"/>
              </a:spcAft>
              <a:buNone/>
            </a:pPr>
            <a:r>
              <a:rPr lang="en"/>
              <a:t>		</a:t>
            </a:r>
            <a:endParaRPr/>
          </a:p>
        </p:txBody>
      </p:sp>
      <p:pic>
        <p:nvPicPr>
          <p:cNvPr id="192" name="Google Shape;192;p37"/>
          <p:cNvPicPr preferRelativeResize="0"/>
          <p:nvPr/>
        </p:nvPicPr>
        <p:blipFill>
          <a:blip r:embed="rId3">
            <a:alphaModFix/>
          </a:blip>
          <a:stretch>
            <a:fillRect/>
          </a:stretch>
        </p:blipFill>
        <p:spPr>
          <a:xfrm>
            <a:off x="1828800" y="773550"/>
            <a:ext cx="5486400" cy="609600"/>
          </a:xfrm>
          <a:prstGeom prst="rect">
            <a:avLst/>
          </a:prstGeom>
          <a:noFill/>
          <a:ln>
            <a:noFill/>
          </a:ln>
        </p:spPr>
      </p:pic>
      <p:pic>
        <p:nvPicPr>
          <p:cNvPr id="193" name="Google Shape;193;p37"/>
          <p:cNvPicPr preferRelativeResize="0"/>
          <p:nvPr/>
        </p:nvPicPr>
        <p:blipFill>
          <a:blip r:embed="rId4">
            <a:alphaModFix/>
          </a:blip>
          <a:stretch>
            <a:fillRect/>
          </a:stretch>
        </p:blipFill>
        <p:spPr>
          <a:xfrm>
            <a:off x="629200" y="2607525"/>
            <a:ext cx="5486400" cy="22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idx="1" type="body"/>
          </p:nvPr>
        </p:nvSpPr>
        <p:spPr>
          <a:xfrm>
            <a:off x="311700" y="104625"/>
            <a:ext cx="8520600" cy="4773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i="1" lang="en" sz="1500">
                <a:solidFill>
                  <a:schemeClr val="dk1"/>
                </a:solidFill>
                <a:latin typeface="Times New Roman"/>
                <a:ea typeface="Times New Roman"/>
                <a:cs typeface="Times New Roman"/>
                <a:sym typeface="Times New Roman"/>
              </a:rPr>
              <a:t>Algorithm - Weighted Average Ensemble method:</a:t>
            </a:r>
            <a:endParaRPr b="1" i="1" sz="15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Create Genetic algorithm with 100 iterations to find weights in order to get good accuracy</a:t>
            </a:r>
            <a:endParaRPr i="1" sz="1500">
              <a:solidFill>
                <a:schemeClr val="dk1"/>
              </a:solidFill>
              <a:latin typeface="Times New Roman"/>
              <a:ea typeface="Times New Roman"/>
              <a:cs typeface="Times New Roman"/>
              <a:sym typeface="Times New Roman"/>
            </a:endParaRPr>
          </a:p>
          <a:p>
            <a:pPr indent="-323850" lvl="1" marL="914400" rtl="0" algn="just">
              <a:lnSpc>
                <a:spcPct val="150000"/>
              </a:lnSpc>
              <a:spcBef>
                <a:spcPts val="0"/>
              </a:spcBef>
              <a:spcAft>
                <a:spcPts val="0"/>
              </a:spcAft>
              <a:buClr>
                <a:schemeClr val="dk1"/>
              </a:buClr>
              <a:buSzPts val="1500"/>
              <a:buFont typeface="Times New Roman"/>
              <a:buAutoNum type="alphaLcPeriod"/>
            </a:pPr>
            <a:r>
              <a:rPr i="1" lang="en" sz="1500">
                <a:solidFill>
                  <a:schemeClr val="dk1"/>
                </a:solidFill>
                <a:latin typeface="Times New Roman"/>
                <a:ea typeface="Times New Roman"/>
                <a:cs typeface="Times New Roman"/>
                <a:sym typeface="Times New Roman"/>
              </a:rPr>
              <a:t>Define weight bounds</a:t>
            </a:r>
            <a:endParaRPr i="1" sz="15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p>
          <a:p>
            <a:pPr indent="457200" lvl="0" marL="0" rtl="0" algn="just">
              <a:spcBef>
                <a:spcPts val="1200"/>
              </a:spcBef>
              <a:spcAft>
                <a:spcPts val="0"/>
              </a:spcAft>
              <a:buNone/>
            </a:pPr>
            <a:r>
              <a:rPr i="1" lang="en">
                <a:latin typeface="Times New Roman"/>
                <a:ea typeface="Times New Roman"/>
                <a:cs typeface="Times New Roman"/>
                <a:sym typeface="Times New Roman"/>
              </a:rPr>
              <a:t>b.</a:t>
            </a:r>
            <a:r>
              <a:rPr lang="en"/>
              <a:t>  </a:t>
            </a:r>
            <a:r>
              <a:rPr i="1" lang="en" sz="1500">
                <a:solidFill>
                  <a:schemeClr val="dk1"/>
                </a:solidFill>
                <a:latin typeface="Times New Roman"/>
                <a:ea typeface="Times New Roman"/>
                <a:cs typeface="Times New Roman"/>
                <a:sym typeface="Times New Roman"/>
              </a:rPr>
              <a:t>Define fitness function</a:t>
            </a:r>
            <a:endParaRPr i="1" sz="1500">
              <a:solidFill>
                <a:schemeClr val="dk1"/>
              </a:solidFill>
              <a:latin typeface="Times New Roman"/>
              <a:ea typeface="Times New Roman"/>
              <a:cs typeface="Times New Roman"/>
              <a:sym typeface="Times New Roman"/>
            </a:endParaRPr>
          </a:p>
          <a:p>
            <a:pPr indent="457200" lvl="0" marL="0" rtl="0" algn="just">
              <a:spcBef>
                <a:spcPts val="1200"/>
              </a:spcBef>
              <a:spcAft>
                <a:spcPts val="0"/>
              </a:spcAft>
              <a:buNone/>
            </a:pPr>
            <a:r>
              <a:t/>
            </a:r>
            <a:endParaRPr i="1" sz="15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i="1" lang="en" sz="13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c</a:t>
            </a:r>
            <a:r>
              <a:rPr i="1" lang="en" sz="1500">
                <a:solidFill>
                  <a:schemeClr val="dk1"/>
                </a:solidFill>
                <a:latin typeface="Times New Roman"/>
                <a:ea typeface="Times New Roman"/>
                <a:cs typeface="Times New Roman"/>
                <a:sym typeface="Times New Roman"/>
              </a:rPr>
              <a:t>.  Find accuracy for weight_pred</a:t>
            </a:r>
            <a:endParaRPr i="1" sz="1500">
              <a:solidFill>
                <a:schemeClr val="dk1"/>
              </a:solidFill>
              <a:latin typeface="Times New Roman"/>
              <a:ea typeface="Times New Roman"/>
              <a:cs typeface="Times New Roman"/>
              <a:sym typeface="Times New Roman"/>
            </a:endParaRPr>
          </a:p>
          <a:p>
            <a:pPr indent="0" lvl="0" marL="1371600" rtl="0" algn="just">
              <a:lnSpc>
                <a:spcPct val="150000"/>
              </a:lnSpc>
              <a:spcBef>
                <a:spcPts val="0"/>
              </a:spcBef>
              <a:spcAft>
                <a:spcPts val="0"/>
              </a:spcAft>
              <a:buClr>
                <a:schemeClr val="dk1"/>
              </a:buClr>
              <a:buSzPts val="1100"/>
              <a:buFont typeface="Arial"/>
              <a:buNone/>
            </a:pPr>
            <a:r>
              <a:rPr i="1" lang="en" sz="1500">
                <a:solidFill>
                  <a:schemeClr val="dk1"/>
                </a:solidFill>
                <a:latin typeface="Times New Roman"/>
                <a:ea typeface="Times New Roman"/>
                <a:cs typeface="Times New Roman"/>
                <a:sym typeface="Times New Roman"/>
              </a:rPr>
              <a:t>Accuracy = (TP + TN) / (TP + FP + TN + FN)</a:t>
            </a:r>
            <a:endParaRPr i="1" sz="15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i="1" lang="en" sz="1500">
                <a:solidFill>
                  <a:schemeClr val="dk1"/>
                </a:solidFill>
                <a:latin typeface="Times New Roman"/>
                <a:ea typeface="Times New Roman"/>
                <a:cs typeface="Times New Roman"/>
                <a:sym typeface="Times New Roman"/>
              </a:rPr>
              <a:t>           </a:t>
            </a:r>
            <a:r>
              <a:rPr i="1" lang="en" sz="1500">
                <a:solidFill>
                  <a:schemeClr val="dk1"/>
                </a:solidFill>
                <a:latin typeface="Times New Roman"/>
                <a:ea typeface="Times New Roman"/>
                <a:cs typeface="Times New Roman"/>
                <a:sym typeface="Times New Roman"/>
              </a:rPr>
              <a:t>d</a:t>
            </a:r>
            <a:r>
              <a:rPr i="1" lang="en" sz="1500">
                <a:solidFill>
                  <a:schemeClr val="dk1"/>
                </a:solidFill>
                <a:latin typeface="Times New Roman"/>
                <a:ea typeface="Times New Roman"/>
                <a:cs typeface="Times New Roman"/>
                <a:sym typeface="Times New Roman"/>
              </a:rPr>
              <a:t>.  Repeat b and c until 100 iterations.</a:t>
            </a:r>
            <a:endParaRPr i="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AutoNum type="arabicPeriod"/>
            </a:pPr>
            <a:r>
              <a:rPr i="1" lang="en" sz="1500">
                <a:solidFill>
                  <a:schemeClr val="dk1"/>
                </a:solidFill>
                <a:latin typeface="Times New Roman"/>
                <a:ea typeface="Times New Roman"/>
                <a:cs typeface="Times New Roman"/>
                <a:sym typeface="Times New Roman"/>
              </a:rPr>
              <a:t>By considering weights from step 1, find the accuracy with the test labels and weight preds.</a:t>
            </a:r>
            <a:endParaRPr i="1" sz="15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a:p>
        </p:txBody>
      </p:sp>
      <p:pic>
        <p:nvPicPr>
          <p:cNvPr id="199" name="Google Shape;199;p38"/>
          <p:cNvPicPr preferRelativeResize="0"/>
          <p:nvPr/>
        </p:nvPicPr>
        <p:blipFill>
          <a:blip r:embed="rId3">
            <a:alphaModFix/>
          </a:blip>
          <a:stretch>
            <a:fillRect/>
          </a:stretch>
        </p:blipFill>
        <p:spPr>
          <a:xfrm>
            <a:off x="1024175" y="1735425"/>
            <a:ext cx="5486400" cy="228600"/>
          </a:xfrm>
          <a:prstGeom prst="rect">
            <a:avLst/>
          </a:prstGeom>
          <a:noFill/>
          <a:ln>
            <a:noFill/>
          </a:ln>
        </p:spPr>
      </p:pic>
      <p:pic>
        <p:nvPicPr>
          <p:cNvPr id="200" name="Google Shape;200;p38"/>
          <p:cNvPicPr preferRelativeResize="0"/>
          <p:nvPr/>
        </p:nvPicPr>
        <p:blipFill>
          <a:blip r:embed="rId4">
            <a:alphaModFix/>
          </a:blip>
          <a:stretch>
            <a:fillRect/>
          </a:stretch>
        </p:blipFill>
        <p:spPr>
          <a:xfrm>
            <a:off x="1165850" y="2607175"/>
            <a:ext cx="5767381" cy="26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1600">
                <a:latin typeface="Times New Roman"/>
                <a:ea typeface="Times New Roman"/>
                <a:cs typeface="Times New Roman"/>
                <a:sym typeface="Times New Roman"/>
              </a:rPr>
              <a:t>ANALYSIS PHASE </a:t>
            </a:r>
            <a:endParaRPr b="1" sz="1600">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sp>
        <p:nvSpPr>
          <p:cNvPr id="206" name="Google Shape;20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just">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analysis module handles the deep learning models' pre-training and training stages.</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analysis module runs the </a:t>
            </a:r>
            <a:r>
              <a:rPr b="1" lang="en" sz="1700">
                <a:solidFill>
                  <a:schemeClr val="dk1"/>
                </a:solidFill>
                <a:latin typeface="Times New Roman"/>
                <a:ea typeface="Times New Roman"/>
                <a:cs typeface="Times New Roman"/>
                <a:sym typeface="Times New Roman"/>
              </a:rPr>
              <a:t>double PSO-based </a:t>
            </a:r>
            <a:r>
              <a:rPr lang="en" sz="1700">
                <a:solidFill>
                  <a:schemeClr val="dk1"/>
                </a:solidFill>
                <a:latin typeface="Times New Roman"/>
                <a:ea typeface="Times New Roman"/>
                <a:cs typeface="Times New Roman"/>
                <a:sym typeface="Times New Roman"/>
              </a:rPr>
              <a:t>method for feature and hyper parameter selection during the pre-training phase. </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After data preparation, the analysis module obtains a copy of the main database. </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upper level of the double PSO-based method is then executed on the main database to determine the best feature subset. </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main database is then reduced using only the best characteristics. </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Then, using the decreased master database, it conducts the bottom level of the double PSO-based method to generate the ideal hyper parameter vector.</a:t>
            </a:r>
            <a:endParaRPr sz="17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40"/>
          <p:cNvPicPr preferRelativeResize="0"/>
          <p:nvPr/>
        </p:nvPicPr>
        <p:blipFill>
          <a:blip r:embed="rId3">
            <a:alphaModFix/>
          </a:blip>
          <a:stretch>
            <a:fillRect/>
          </a:stretch>
        </p:blipFill>
        <p:spPr>
          <a:xfrm>
            <a:off x="895750" y="0"/>
            <a:ext cx="7421026" cy="4604300"/>
          </a:xfrm>
          <a:prstGeom prst="rect">
            <a:avLst/>
          </a:prstGeom>
          <a:noFill/>
          <a:ln>
            <a:noFill/>
          </a:ln>
        </p:spPr>
      </p:pic>
      <p:sp>
        <p:nvSpPr>
          <p:cNvPr id="212" name="Google Shape;212;p40"/>
          <p:cNvSpPr txBox="1"/>
          <p:nvPr>
            <p:ph idx="1" type="body"/>
          </p:nvPr>
        </p:nvSpPr>
        <p:spPr>
          <a:xfrm>
            <a:off x="3206475" y="4538400"/>
            <a:ext cx="29583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5.4 ANALYSIS PHASE</a:t>
            </a:r>
            <a:endParaRPr b="1">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1"/>
          <p:cNvSpPr txBox="1"/>
          <p:nvPr>
            <p:ph idx="1" type="body"/>
          </p:nvPr>
        </p:nvSpPr>
        <p:spPr>
          <a:xfrm>
            <a:off x="311700" y="475125"/>
            <a:ext cx="8520600" cy="4093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i="1" lang="en" sz="1600">
                <a:solidFill>
                  <a:schemeClr val="dk1"/>
                </a:solidFill>
                <a:latin typeface="Times New Roman"/>
                <a:ea typeface="Times New Roman"/>
                <a:cs typeface="Times New Roman"/>
                <a:sym typeface="Times New Roman"/>
              </a:rPr>
              <a:t>Algorithm - Particle Swarm Optimization Upper Level:</a:t>
            </a:r>
            <a:endParaRPr b="1" i="1"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Initialize PSO parameters</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Evaluate the fitness of each particle based on the corresponding feature subset</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personnel best positions and fitness values for each iteration</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global best positions and fitness values for the swarm.</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the velocities and positions of the particle.</a:t>
            </a:r>
            <a:endParaRPr i="1" sz="1600">
              <a:solidFill>
                <a:schemeClr val="dk1"/>
              </a:solidFill>
              <a:latin typeface="Times New Roman"/>
              <a:ea typeface="Times New Roman"/>
              <a:cs typeface="Times New Roman"/>
              <a:sym typeface="Times New Roman"/>
            </a:endParaRPr>
          </a:p>
          <a:p>
            <a:pPr indent="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V</a:t>
            </a:r>
            <a:r>
              <a:rPr baseline="-25000" i="1" lang="en" sz="1600">
                <a:solidFill>
                  <a:schemeClr val="dk1"/>
                </a:solidFill>
                <a:latin typeface="Times New Roman"/>
                <a:ea typeface="Times New Roman"/>
                <a:cs typeface="Times New Roman"/>
                <a:sym typeface="Times New Roman"/>
              </a:rPr>
              <a:t>i</a:t>
            </a:r>
            <a:r>
              <a:rPr i="1" lang="en" sz="1600">
                <a:solidFill>
                  <a:schemeClr val="dk1"/>
                </a:solidFill>
                <a:latin typeface="Times New Roman"/>
                <a:ea typeface="Times New Roman"/>
                <a:cs typeface="Times New Roman"/>
                <a:sym typeface="Times New Roman"/>
              </a:rPr>
              <a:t> = w *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c1 *rand() * (pbest</a:t>
            </a:r>
            <a:r>
              <a:rPr baseline="-25000" i="1" lang="en" sz="1600">
                <a:solidFill>
                  <a:schemeClr val="dk1"/>
                </a:solidFill>
                <a:latin typeface="Times New Roman"/>
                <a:ea typeface="Times New Roman"/>
                <a:cs typeface="Times New Roman"/>
                <a:sym typeface="Times New Roman"/>
              </a:rPr>
              <a:t>xi</a:t>
            </a:r>
            <a:r>
              <a:rPr i="1" lang="en" sz="1600">
                <a:solidFill>
                  <a:schemeClr val="dk1"/>
                </a:solidFill>
                <a:latin typeface="Times New Roman"/>
                <a:ea typeface="Times New Roman"/>
                <a:cs typeface="Times New Roman"/>
                <a:sym typeface="Times New Roman"/>
              </a:rPr>
              <a: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c2 * rand() * (gbest</a:t>
            </a:r>
            <a:r>
              <a:rPr baseline="-25000" i="1" lang="en" sz="1600">
                <a:solidFill>
                  <a:schemeClr val="dk1"/>
                </a:solidFill>
                <a:latin typeface="Times New Roman"/>
                <a:ea typeface="Times New Roman"/>
                <a:cs typeface="Times New Roman"/>
                <a:sym typeface="Times New Roman"/>
              </a:rPr>
              <a:t> x</a:t>
            </a:r>
            <a:r>
              <a:rPr i="1" lang="en" sz="1600">
                <a:solidFill>
                  <a:schemeClr val="dk1"/>
                </a:solidFill>
                <a:latin typeface="Times New Roman"/>
                <a:ea typeface="Times New Roman"/>
                <a:cs typeface="Times New Roman"/>
                <a:sym typeface="Times New Roman"/>
              </a:rPr>
              <a: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a:t>
            </a:r>
            <a:endParaRPr i="1" sz="1600">
              <a:solidFill>
                <a:schemeClr val="dk1"/>
              </a:solidFill>
              <a:latin typeface="Times New Roman"/>
              <a:ea typeface="Times New Roman"/>
              <a:cs typeface="Times New Roman"/>
              <a:sym typeface="Times New Roman"/>
            </a:endParaRPr>
          </a:p>
          <a:p>
            <a:pPr indent="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Repeat 2 to 5 until maximum iterations reached</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Select the feature subset corresponding to the global best position.</a:t>
            </a:r>
            <a:endParaRPr sz="16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368775"/>
            <a:ext cx="8520600" cy="45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OVERALL OBJECTIVE</a:t>
            </a:r>
            <a:endParaRPr b="1">
              <a:latin typeface="Times New Roman"/>
              <a:ea typeface="Times New Roman"/>
              <a:cs typeface="Times New Roman"/>
              <a:sym typeface="Times New Roman"/>
            </a:endParaRPr>
          </a:p>
        </p:txBody>
      </p:sp>
      <p:sp>
        <p:nvSpPr>
          <p:cNvPr id="68" name="Google Shape;68;p15"/>
          <p:cNvSpPr txBox="1"/>
          <p:nvPr>
            <p:ph idx="1" type="body"/>
          </p:nvPr>
        </p:nvSpPr>
        <p:spPr>
          <a:xfrm>
            <a:off x="311700" y="1172550"/>
            <a:ext cx="8520600" cy="3835800"/>
          </a:xfrm>
          <a:prstGeom prst="rect">
            <a:avLst/>
          </a:prstGeom>
        </p:spPr>
        <p:txBody>
          <a:bodyPr anchorCtr="0" anchor="t" bIns="91425" lIns="91425" spcFirstLastPara="1" rIns="91425" wrap="square" tIns="91425">
            <a:normAutofit fontScale="25000" lnSpcReduction="20000"/>
          </a:bodyPr>
          <a:lstStyle/>
          <a:p>
            <a:pPr indent="-337466" lvl="0" marL="457200" rtl="0" algn="just">
              <a:lnSpc>
                <a:spcPct val="175000"/>
              </a:lnSpc>
              <a:spcBef>
                <a:spcPts val="0"/>
              </a:spcBef>
              <a:spcAft>
                <a:spcPts val="0"/>
              </a:spcAft>
              <a:buClr>
                <a:schemeClr val="dk1"/>
              </a:buClr>
              <a:buSzPct val="100000"/>
              <a:buFont typeface="Times New Roman"/>
              <a:buChar char="●"/>
            </a:pPr>
            <a:r>
              <a:rPr lang="en" sz="6857">
                <a:solidFill>
                  <a:schemeClr val="dk1"/>
                </a:solidFill>
                <a:latin typeface="Times New Roman"/>
                <a:ea typeface="Times New Roman"/>
                <a:cs typeface="Times New Roman"/>
                <a:sym typeface="Times New Roman"/>
              </a:rPr>
              <a:t>The main objective of an intrusion detection system (IDS) using ensemble algorithms in a cloud environment is to detect and prevent cybersecurity threats. </a:t>
            </a:r>
            <a:endParaRPr sz="6857">
              <a:solidFill>
                <a:schemeClr val="dk1"/>
              </a:solidFill>
              <a:latin typeface="Times New Roman"/>
              <a:ea typeface="Times New Roman"/>
              <a:cs typeface="Times New Roman"/>
              <a:sym typeface="Times New Roman"/>
            </a:endParaRPr>
          </a:p>
          <a:p>
            <a:pPr indent="-337466" lvl="0" marL="457200" rtl="0" algn="just">
              <a:lnSpc>
                <a:spcPct val="175000"/>
              </a:lnSpc>
              <a:spcBef>
                <a:spcPts val="0"/>
              </a:spcBef>
              <a:spcAft>
                <a:spcPts val="0"/>
              </a:spcAft>
              <a:buClr>
                <a:schemeClr val="dk1"/>
              </a:buClr>
              <a:buSzPct val="100000"/>
              <a:buFont typeface="Times New Roman"/>
              <a:buChar char="●"/>
            </a:pPr>
            <a:r>
              <a:rPr lang="en" sz="6857">
                <a:solidFill>
                  <a:schemeClr val="dk1"/>
                </a:solidFill>
                <a:latin typeface="Times New Roman"/>
                <a:ea typeface="Times New Roman"/>
                <a:cs typeface="Times New Roman"/>
                <a:sym typeface="Times New Roman"/>
              </a:rPr>
              <a:t>An IDS with ensemble algorithms </a:t>
            </a:r>
            <a:r>
              <a:rPr b="1" lang="en" sz="6857">
                <a:solidFill>
                  <a:schemeClr val="dk1"/>
                </a:solidFill>
                <a:latin typeface="Times New Roman"/>
                <a:ea typeface="Times New Roman"/>
                <a:cs typeface="Times New Roman"/>
                <a:sym typeface="Times New Roman"/>
              </a:rPr>
              <a:t>continuously monitors the network traffic in the cloud environment</a:t>
            </a:r>
            <a:r>
              <a:rPr lang="en" sz="6857">
                <a:solidFill>
                  <a:schemeClr val="dk1"/>
                </a:solidFill>
                <a:latin typeface="Times New Roman"/>
                <a:ea typeface="Times New Roman"/>
                <a:cs typeface="Times New Roman"/>
                <a:sym typeface="Times New Roman"/>
              </a:rPr>
              <a:t> in real-time to detect any anomalies or suspicious activities.</a:t>
            </a:r>
            <a:endParaRPr sz="6857">
              <a:solidFill>
                <a:schemeClr val="dk1"/>
              </a:solidFill>
              <a:latin typeface="Times New Roman"/>
              <a:ea typeface="Times New Roman"/>
              <a:cs typeface="Times New Roman"/>
              <a:sym typeface="Times New Roman"/>
            </a:endParaRPr>
          </a:p>
          <a:p>
            <a:pPr indent="-337466" lvl="0" marL="457200" rtl="0" algn="just">
              <a:lnSpc>
                <a:spcPct val="175000"/>
              </a:lnSpc>
              <a:spcBef>
                <a:spcPts val="0"/>
              </a:spcBef>
              <a:spcAft>
                <a:spcPts val="0"/>
              </a:spcAft>
              <a:buClr>
                <a:schemeClr val="dk1"/>
              </a:buClr>
              <a:buSzPct val="100000"/>
              <a:buFont typeface="Times New Roman"/>
              <a:buChar char="●"/>
            </a:pPr>
            <a:r>
              <a:rPr lang="en" sz="6857">
                <a:solidFill>
                  <a:schemeClr val="dk1"/>
                </a:solidFill>
                <a:latin typeface="Times New Roman"/>
                <a:ea typeface="Times New Roman"/>
                <a:cs typeface="Times New Roman"/>
                <a:sym typeface="Times New Roman"/>
              </a:rPr>
              <a:t> The ensemble  algorithms analyze large volumes of data to identify patterns and detect potential threats before they can cause harm to the system or network.</a:t>
            </a:r>
            <a:endParaRPr sz="6857">
              <a:solidFill>
                <a:schemeClr val="dk1"/>
              </a:solidFill>
              <a:latin typeface="Times New Roman"/>
              <a:ea typeface="Times New Roman"/>
              <a:cs typeface="Times New Roman"/>
              <a:sym typeface="Times New Roman"/>
            </a:endParaRPr>
          </a:p>
          <a:p>
            <a:pPr indent="-337466" lvl="0" marL="457200" rtl="0" algn="just">
              <a:lnSpc>
                <a:spcPct val="175000"/>
              </a:lnSpc>
              <a:spcBef>
                <a:spcPts val="0"/>
              </a:spcBef>
              <a:spcAft>
                <a:spcPts val="0"/>
              </a:spcAft>
              <a:buClr>
                <a:schemeClr val="dk1"/>
              </a:buClr>
              <a:buSzPct val="100000"/>
              <a:buFont typeface="Times New Roman"/>
              <a:buChar char="●"/>
            </a:pPr>
            <a:r>
              <a:rPr lang="en" sz="6857">
                <a:solidFill>
                  <a:schemeClr val="dk1"/>
                </a:solidFill>
                <a:latin typeface="Times New Roman"/>
                <a:ea typeface="Times New Roman"/>
                <a:cs typeface="Times New Roman"/>
                <a:sym typeface="Times New Roman"/>
              </a:rPr>
              <a:t> Once a threat is detected, the </a:t>
            </a:r>
            <a:r>
              <a:rPr b="1" lang="en" sz="6857">
                <a:solidFill>
                  <a:schemeClr val="dk1"/>
                </a:solidFill>
                <a:latin typeface="Times New Roman"/>
                <a:ea typeface="Times New Roman"/>
                <a:cs typeface="Times New Roman"/>
                <a:sym typeface="Times New Roman"/>
              </a:rPr>
              <a:t>IDS can respond quickly to prevent the threat </a:t>
            </a:r>
            <a:r>
              <a:rPr lang="en" sz="6857">
                <a:solidFill>
                  <a:schemeClr val="dk1"/>
                </a:solidFill>
                <a:latin typeface="Times New Roman"/>
                <a:ea typeface="Times New Roman"/>
                <a:cs typeface="Times New Roman"/>
                <a:sym typeface="Times New Roman"/>
              </a:rPr>
              <a:t>from spreading or causing further damage.</a:t>
            </a:r>
            <a:endParaRPr sz="6857">
              <a:solidFill>
                <a:schemeClr val="dk1"/>
              </a:solidFill>
              <a:latin typeface="Times New Roman"/>
              <a:ea typeface="Times New Roman"/>
              <a:cs typeface="Times New Roman"/>
              <a:sym typeface="Times New Roman"/>
            </a:endParaRPr>
          </a:p>
          <a:p>
            <a:pPr indent="0" lvl="0" marL="0" rtl="0" algn="just">
              <a:lnSpc>
                <a:spcPct val="175000"/>
              </a:lnSpc>
              <a:spcBef>
                <a:spcPts val="1500"/>
              </a:spcBef>
              <a:spcAft>
                <a:spcPts val="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75000"/>
              </a:lnSpc>
              <a:spcBef>
                <a:spcPts val="1500"/>
              </a:spcBef>
              <a:spcAft>
                <a:spcPts val="150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idx="1" type="body"/>
          </p:nvPr>
        </p:nvSpPr>
        <p:spPr>
          <a:xfrm>
            <a:off x="311700" y="420625"/>
            <a:ext cx="8520600" cy="4148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i="1" lang="en" sz="1600">
                <a:solidFill>
                  <a:schemeClr val="dk1"/>
                </a:solidFill>
                <a:latin typeface="Times New Roman"/>
                <a:ea typeface="Times New Roman"/>
                <a:cs typeface="Times New Roman"/>
                <a:sym typeface="Times New Roman"/>
              </a:rPr>
              <a:t>Algorithm - Particle Swarm Optimization Lower Level:</a:t>
            </a:r>
            <a:endParaRPr b="1" i="1"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Define parameters for PSO</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Initialize swarm particles with randomly using search space</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Evaluate Fitness of each particle</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personnel best positions and fitness values for each iteration</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global best positions and fitness values for the swarm</a:t>
            </a:r>
            <a:endParaRPr i="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AutoNum type="arabicPeriod"/>
            </a:pPr>
            <a:r>
              <a:rPr i="1" lang="en" sz="1600">
                <a:solidFill>
                  <a:schemeClr val="dk1"/>
                </a:solidFill>
                <a:latin typeface="Times New Roman"/>
                <a:ea typeface="Times New Roman"/>
                <a:cs typeface="Times New Roman"/>
                <a:sym typeface="Times New Roman"/>
              </a:rPr>
              <a:t>Update Velocity and position of each particle</a:t>
            </a:r>
            <a:endParaRPr i="1" sz="1600">
              <a:solidFill>
                <a:schemeClr val="dk1"/>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chemeClr val="dk1"/>
              </a:buClr>
              <a:buSzPts val="1600"/>
              <a:buFont typeface="Times New Roman"/>
              <a:buAutoNum type="alphaLcPeriod"/>
            </a:pPr>
            <a:r>
              <a:rPr i="1" lang="en" sz="1600">
                <a:solidFill>
                  <a:schemeClr val="dk1"/>
                </a:solidFill>
                <a:latin typeface="Times New Roman"/>
                <a:ea typeface="Times New Roman"/>
                <a:cs typeface="Times New Roman"/>
                <a:sym typeface="Times New Roman"/>
              </a:rPr>
              <a:t>Calculate Inertia weight</a:t>
            </a:r>
            <a:endParaRPr i="1" sz="1600">
              <a:solidFill>
                <a:schemeClr val="dk1"/>
              </a:solidFill>
              <a:latin typeface="Times New Roman"/>
              <a:ea typeface="Times New Roman"/>
              <a:cs typeface="Times New Roman"/>
              <a:sym typeface="Times New Roman"/>
            </a:endParaRPr>
          </a:p>
          <a:p>
            <a:pPr indent="45720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w</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start</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end</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start</a:t>
            </a:r>
            <a:r>
              <a:rPr i="1" lang="en" sz="1600">
                <a:solidFill>
                  <a:schemeClr val="dk1"/>
                </a:solidFill>
                <a:latin typeface="Times New Roman"/>
                <a:ea typeface="Times New Roman"/>
                <a:cs typeface="Times New Roman"/>
                <a:sym typeface="Times New Roman"/>
              </a:rPr>
              <a:t>) * (iter / max_iter)</a:t>
            </a:r>
            <a:endParaRPr i="1" sz="16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3"/>
          <p:cNvSpPr txBox="1"/>
          <p:nvPr>
            <p:ph idx="1" type="body"/>
          </p:nvPr>
        </p:nvSpPr>
        <p:spPr>
          <a:xfrm>
            <a:off x="311700" y="409725"/>
            <a:ext cx="8520600" cy="41592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0"/>
              </a:spcAft>
              <a:buNone/>
            </a:pP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b</a:t>
            </a:r>
            <a:r>
              <a:rPr i="1" lang="en" sz="1600">
                <a:solidFill>
                  <a:schemeClr val="dk1"/>
                </a:solidFill>
                <a:latin typeface="Times New Roman"/>
                <a:ea typeface="Times New Roman"/>
                <a:cs typeface="Times New Roman"/>
                <a:sym typeface="Times New Roman"/>
              </a:rPr>
              <a:t>. 	Compute Cognitive coefficient</a:t>
            </a:r>
            <a:endParaRPr i="1"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c1 * rand() * (pbest</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a:t>
            </a:r>
            <a:endParaRPr i="1" sz="16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c</a:t>
            </a:r>
            <a:r>
              <a:rPr i="1" lang="en" sz="1600">
                <a:solidFill>
                  <a:schemeClr val="dk1"/>
                </a:solidFill>
                <a:latin typeface="Times New Roman"/>
                <a:ea typeface="Times New Roman"/>
                <a:cs typeface="Times New Roman"/>
                <a:sym typeface="Times New Roman"/>
              </a:rPr>
              <a:t>.   Calculate social coefficient</a:t>
            </a:r>
            <a:endParaRPr i="1" sz="1600">
              <a:solidFill>
                <a:schemeClr val="dk1"/>
              </a:solidFill>
              <a:latin typeface="Times New Roman"/>
              <a:ea typeface="Times New Roman"/>
              <a:cs typeface="Times New Roman"/>
              <a:sym typeface="Times New Roman"/>
            </a:endParaRPr>
          </a:p>
          <a:p>
            <a:pPr indent="45720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w</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v</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 + c2 * rand() * (gbest - x</a:t>
            </a:r>
            <a:r>
              <a:rPr baseline="-25000" i="1" lang="en" sz="1600">
                <a:solidFill>
                  <a:schemeClr val="dk1"/>
                </a:solidFill>
                <a:latin typeface="Times New Roman"/>
                <a:ea typeface="Times New Roman"/>
                <a:cs typeface="Times New Roman"/>
                <a:sym typeface="Times New Roman"/>
              </a:rPr>
              <a:t> i</a:t>
            </a:r>
            <a:r>
              <a:rPr i="1" lang="en" sz="1600">
                <a:solidFill>
                  <a:schemeClr val="dk1"/>
                </a:solidFill>
                <a:latin typeface="Times New Roman"/>
                <a:ea typeface="Times New Roman"/>
                <a:cs typeface="Times New Roman"/>
                <a:sym typeface="Times New Roman"/>
              </a:rPr>
              <a:t>)</a:t>
            </a:r>
            <a:endParaRPr i="1" sz="1600">
              <a:solidFill>
                <a:schemeClr val="dk1"/>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d</a:t>
            </a:r>
            <a:r>
              <a:rPr i="1" lang="en" sz="1600">
                <a:solidFill>
                  <a:schemeClr val="dk1"/>
                </a:solidFill>
                <a:latin typeface="Times New Roman"/>
                <a:ea typeface="Times New Roman"/>
                <a:cs typeface="Times New Roman"/>
                <a:sym typeface="Times New Roman"/>
              </a:rPr>
              <a:t>.   Calculate Cognitive component and Social component</a:t>
            </a:r>
            <a:endParaRPr i="1" sz="1600">
              <a:solidFill>
                <a:schemeClr val="dk1"/>
              </a:solidFill>
              <a:latin typeface="Times New Roman"/>
              <a:ea typeface="Times New Roman"/>
              <a:cs typeface="Times New Roman"/>
              <a:sym typeface="Times New Roman"/>
            </a:endParaRPr>
          </a:p>
          <a:p>
            <a:pPr indent="0" lvl="0" marL="914400" rtl="0" algn="l">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Cognitive_component = cognitive_coeff * (part [‘personel_best_position’] - part [‘position’]</a:t>
            </a:r>
            <a:endParaRPr i="1" sz="1600">
              <a:solidFill>
                <a:schemeClr val="dk1"/>
              </a:solidFill>
              <a:latin typeface="Times New Roman"/>
              <a:ea typeface="Times New Roman"/>
              <a:cs typeface="Times New Roman"/>
              <a:sym typeface="Times New Roman"/>
            </a:endParaRPr>
          </a:p>
          <a:p>
            <a:pPr indent="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Social_component = social_coeff * (part [‘personel_best_position’] - part [‘position’]</a:t>
            </a:r>
            <a:endParaRPr i="1" sz="1600">
              <a:solidFill>
                <a:schemeClr val="dk1"/>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e</a:t>
            </a:r>
            <a:r>
              <a:rPr i="1" lang="en" sz="1600">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Update </a:t>
            </a:r>
            <a:r>
              <a:rPr i="1" lang="en" sz="1600">
                <a:solidFill>
                  <a:schemeClr val="dk1"/>
                </a:solidFill>
                <a:latin typeface="Times New Roman"/>
                <a:ea typeface="Times New Roman"/>
                <a:cs typeface="Times New Roman"/>
                <a:sym typeface="Times New Roman"/>
              </a:rPr>
              <a:t>the velocity and position of each particle</a:t>
            </a:r>
            <a:endParaRPr i="1" sz="1600">
              <a:solidFill>
                <a:schemeClr val="dk1"/>
              </a:solidFill>
              <a:latin typeface="Times New Roman"/>
              <a:ea typeface="Times New Roman"/>
              <a:cs typeface="Times New Roman"/>
              <a:sym typeface="Times New Roman"/>
            </a:endParaRPr>
          </a:p>
          <a:p>
            <a:pPr indent="0" lvl="0" marL="914400" rtl="0" algn="just">
              <a:lnSpc>
                <a:spcPct val="150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Part[‘velocity’] = Part[‘velocity’] * inertia_weight +  Cognitive_component + Social_component</a:t>
            </a:r>
            <a:endParaRPr i="1" sz="16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4"/>
          <p:cNvSpPr txBox="1"/>
          <p:nvPr>
            <p:ph idx="1" type="body"/>
          </p:nvPr>
        </p:nvSpPr>
        <p:spPr>
          <a:xfrm>
            <a:off x="311700" y="573200"/>
            <a:ext cx="8520600" cy="3995700"/>
          </a:xfrm>
          <a:prstGeom prst="rect">
            <a:avLst/>
          </a:prstGeom>
        </p:spPr>
        <p:txBody>
          <a:bodyPr anchorCtr="0" anchor="t" bIns="91425" lIns="91425" spcFirstLastPara="1" rIns="91425" wrap="square" tIns="91425">
            <a:normAutofit/>
          </a:bodyPr>
          <a:lstStyle/>
          <a:p>
            <a:pPr indent="457200" lvl="0" marL="457200" rtl="0" algn="just">
              <a:lnSpc>
                <a:spcPct val="150000"/>
              </a:lnSpc>
              <a:spcBef>
                <a:spcPts val="0"/>
              </a:spcBef>
              <a:spcAft>
                <a:spcPts val="0"/>
              </a:spcAft>
              <a:buNone/>
            </a:pPr>
            <a:r>
              <a:rPr i="1" lang="en" sz="1700">
                <a:solidFill>
                  <a:schemeClr val="dk1"/>
                </a:solidFill>
                <a:latin typeface="Times New Roman"/>
                <a:ea typeface="Times New Roman"/>
                <a:cs typeface="Times New Roman"/>
                <a:sym typeface="Times New Roman"/>
              </a:rPr>
              <a:t>f</a:t>
            </a:r>
            <a:r>
              <a:rPr i="1" lang="en" sz="1700">
                <a:solidFill>
                  <a:schemeClr val="dk1"/>
                </a:solidFill>
                <a:latin typeface="Times New Roman"/>
                <a:ea typeface="Times New Roman"/>
                <a:cs typeface="Times New Roman"/>
                <a:sym typeface="Times New Roman"/>
              </a:rPr>
              <a:t>.  Update position of the particle by adding its velocity to its current position.</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i="1" lang="en" sz="1700">
                <a:solidFill>
                  <a:schemeClr val="dk1"/>
                </a:solidFill>
                <a:latin typeface="Times New Roman"/>
                <a:ea typeface="Times New Roman"/>
                <a:cs typeface="Times New Roman"/>
                <a:sym typeface="Times New Roman"/>
              </a:rPr>
              <a:t>     7.  Repeat 3 to 6 until maximum iterations are done.</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i="1" lang="en" sz="1700">
                <a:solidFill>
                  <a:schemeClr val="dk1"/>
                </a:solidFill>
                <a:latin typeface="Times New Roman"/>
                <a:ea typeface="Times New Roman"/>
                <a:cs typeface="Times New Roman"/>
                <a:sym typeface="Times New Roman"/>
              </a:rPr>
              <a:t>    8. Select the hyper parameters with the best fitness as the optimal hyper parameter subset.</a:t>
            </a:r>
            <a:endParaRPr i="1" sz="17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1800">
                <a:latin typeface="Times New Roman"/>
                <a:ea typeface="Times New Roman"/>
                <a:cs typeface="Times New Roman"/>
                <a:sym typeface="Times New Roman"/>
              </a:rPr>
              <a:t>RESPONSE PHASE: </a:t>
            </a:r>
            <a:endParaRPr b="1" sz="1800">
              <a:latin typeface="Times New Roman"/>
              <a:ea typeface="Times New Roman"/>
              <a:cs typeface="Times New Roman"/>
              <a:sym typeface="Times New Roman"/>
            </a:endParaRPr>
          </a:p>
          <a:p>
            <a:pPr indent="0" lvl="0" marL="0" rtl="0" algn="ctr">
              <a:spcBef>
                <a:spcPts val="0"/>
              </a:spcBef>
              <a:spcAft>
                <a:spcPts val="0"/>
              </a:spcAft>
              <a:buNone/>
            </a:pPr>
            <a:r>
              <a:t/>
            </a:r>
            <a:endParaRPr sz="1800">
              <a:latin typeface="Times New Roman"/>
              <a:ea typeface="Times New Roman"/>
              <a:cs typeface="Times New Roman"/>
              <a:sym typeface="Times New Roman"/>
            </a:endParaRPr>
          </a:p>
        </p:txBody>
      </p:sp>
      <p:sp>
        <p:nvSpPr>
          <p:cNvPr id="238" name="Google Shape;238;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response module receives both the final model and the tested data record, and then labels the tested data record with the final model.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a:t>
            </a:r>
            <a:r>
              <a:rPr b="1" lang="en" sz="1600">
                <a:solidFill>
                  <a:schemeClr val="dk1"/>
                </a:solidFill>
                <a:latin typeface="Times New Roman"/>
                <a:ea typeface="Times New Roman"/>
                <a:cs typeface="Times New Roman"/>
                <a:sym typeface="Times New Roman"/>
              </a:rPr>
              <a:t>master database is then updated</a:t>
            </a:r>
            <a:r>
              <a:rPr lang="en" sz="1600">
                <a:solidFill>
                  <a:schemeClr val="dk1"/>
                </a:solidFill>
                <a:latin typeface="Times New Roman"/>
                <a:ea typeface="Times New Roman"/>
                <a:cs typeface="Times New Roman"/>
                <a:sym typeface="Times New Roman"/>
              </a:rPr>
              <a:t> by storing the new labeled data record at the end of the master database.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second function is in charge of reacting to the final decision of "Normal" or "Attack". In the instance of "Normal," the response module instructs the prediction module to go to the next data record in the unseen database in order to forecast its label.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If, on the other hand, the final choice obtained is "Attack," the response module issues an alert that the cloud network is being subjected to potentially harmful activities.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6"/>
          <p:cNvPicPr preferRelativeResize="0"/>
          <p:nvPr/>
        </p:nvPicPr>
        <p:blipFill>
          <a:blip r:embed="rId3">
            <a:alphaModFix/>
          </a:blip>
          <a:stretch>
            <a:fillRect/>
          </a:stretch>
        </p:blipFill>
        <p:spPr>
          <a:xfrm>
            <a:off x="1451663" y="196550"/>
            <a:ext cx="6091574" cy="4123850"/>
          </a:xfrm>
          <a:prstGeom prst="rect">
            <a:avLst/>
          </a:prstGeom>
          <a:noFill/>
          <a:ln>
            <a:noFill/>
          </a:ln>
        </p:spPr>
      </p:pic>
      <p:sp>
        <p:nvSpPr>
          <p:cNvPr id="244" name="Google Shape;244;p46"/>
          <p:cNvSpPr txBox="1"/>
          <p:nvPr>
            <p:ph idx="1" type="body"/>
          </p:nvPr>
        </p:nvSpPr>
        <p:spPr>
          <a:xfrm>
            <a:off x="3266750" y="4320400"/>
            <a:ext cx="29832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5.5 RESPONSE PHASE</a:t>
            </a:r>
            <a:endParaRPr b="1">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a:latin typeface="Times New Roman"/>
                <a:ea typeface="Times New Roman"/>
                <a:cs typeface="Times New Roman"/>
                <a:sym typeface="Times New Roman"/>
              </a:rPr>
              <a:t>IMPLEMENTATION DETAILS 30%</a:t>
            </a:r>
            <a:endParaRPr b="1">
              <a:latin typeface="Times New Roman"/>
              <a:ea typeface="Times New Roman"/>
              <a:cs typeface="Times New Roman"/>
              <a:sym typeface="Times New Roman"/>
            </a:endParaRPr>
          </a:p>
        </p:txBody>
      </p:sp>
      <p:pic>
        <p:nvPicPr>
          <p:cNvPr id="250" name="Google Shape;250;p47"/>
          <p:cNvPicPr preferRelativeResize="0"/>
          <p:nvPr/>
        </p:nvPicPr>
        <p:blipFill>
          <a:blip r:embed="rId3">
            <a:alphaModFix/>
          </a:blip>
          <a:stretch>
            <a:fillRect/>
          </a:stretch>
        </p:blipFill>
        <p:spPr>
          <a:xfrm>
            <a:off x="382050" y="2288275"/>
            <a:ext cx="8205624" cy="2214550"/>
          </a:xfrm>
          <a:prstGeom prst="rect">
            <a:avLst/>
          </a:prstGeom>
          <a:noFill/>
          <a:ln>
            <a:noFill/>
          </a:ln>
        </p:spPr>
      </p:pic>
      <p:sp>
        <p:nvSpPr>
          <p:cNvPr id="251" name="Google Shape;251;p47"/>
          <p:cNvSpPr txBox="1"/>
          <p:nvPr/>
        </p:nvSpPr>
        <p:spPr>
          <a:xfrm>
            <a:off x="460800" y="1175300"/>
            <a:ext cx="715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Pre-processing techniques:</a:t>
            </a:r>
            <a:endParaRPr b="1" sz="1700">
              <a:latin typeface="Times New Roman"/>
              <a:ea typeface="Times New Roman"/>
              <a:cs typeface="Times New Roman"/>
              <a:sym typeface="Times New Roman"/>
            </a:endParaRPr>
          </a:p>
        </p:txBody>
      </p:sp>
      <p:sp>
        <p:nvSpPr>
          <p:cNvPr id="252" name="Google Shape;252;p47"/>
          <p:cNvSpPr txBox="1"/>
          <p:nvPr/>
        </p:nvSpPr>
        <p:spPr>
          <a:xfrm>
            <a:off x="460800" y="1739438"/>
            <a:ext cx="715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LABEL ENCODING &amp; REMOVING NAN AND INFINITE VALUES:</a:t>
            </a:r>
            <a:endParaRPr sz="16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8"/>
          <p:cNvPicPr preferRelativeResize="0"/>
          <p:nvPr/>
        </p:nvPicPr>
        <p:blipFill>
          <a:blip r:embed="rId3">
            <a:alphaModFix/>
          </a:blip>
          <a:stretch>
            <a:fillRect/>
          </a:stretch>
        </p:blipFill>
        <p:spPr>
          <a:xfrm>
            <a:off x="202100" y="660750"/>
            <a:ext cx="8839201" cy="3433175"/>
          </a:xfrm>
          <a:prstGeom prst="rect">
            <a:avLst/>
          </a:prstGeom>
          <a:noFill/>
          <a:ln>
            <a:noFill/>
          </a:ln>
        </p:spPr>
      </p:pic>
      <p:sp>
        <p:nvSpPr>
          <p:cNvPr id="258" name="Google Shape;258;p48"/>
          <p:cNvSpPr txBox="1"/>
          <p:nvPr>
            <p:ph idx="1" type="body"/>
          </p:nvPr>
        </p:nvSpPr>
        <p:spPr>
          <a:xfrm>
            <a:off x="3111500" y="4093925"/>
            <a:ext cx="30204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6.1 LABEL ENCODING</a:t>
            </a:r>
            <a:endParaRPr b="1">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9"/>
          <p:cNvPicPr preferRelativeResize="0"/>
          <p:nvPr/>
        </p:nvPicPr>
        <p:blipFill>
          <a:blip r:embed="rId3">
            <a:alphaModFix/>
          </a:blip>
          <a:stretch>
            <a:fillRect/>
          </a:stretch>
        </p:blipFill>
        <p:spPr>
          <a:xfrm>
            <a:off x="152400" y="628650"/>
            <a:ext cx="8839201" cy="3800725"/>
          </a:xfrm>
          <a:prstGeom prst="rect">
            <a:avLst/>
          </a:prstGeom>
          <a:noFill/>
          <a:ln>
            <a:noFill/>
          </a:ln>
        </p:spPr>
      </p:pic>
      <p:sp>
        <p:nvSpPr>
          <p:cNvPr id="264" name="Google Shape;264;p49"/>
          <p:cNvSpPr txBox="1"/>
          <p:nvPr/>
        </p:nvSpPr>
        <p:spPr>
          <a:xfrm>
            <a:off x="350350" y="197550"/>
            <a:ext cx="715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NORMALISATION (MIN MAX SCALAR)</a:t>
            </a:r>
            <a:endParaRPr b="1" sz="1600">
              <a:latin typeface="Times New Roman"/>
              <a:ea typeface="Times New Roman"/>
              <a:cs typeface="Times New Roman"/>
              <a:sym typeface="Times New Roman"/>
            </a:endParaRPr>
          </a:p>
        </p:txBody>
      </p:sp>
      <p:sp>
        <p:nvSpPr>
          <p:cNvPr id="265" name="Google Shape;265;p49"/>
          <p:cNvSpPr txBox="1"/>
          <p:nvPr>
            <p:ph idx="1" type="body"/>
          </p:nvPr>
        </p:nvSpPr>
        <p:spPr>
          <a:xfrm>
            <a:off x="2982850" y="4429375"/>
            <a:ext cx="30702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6.2 MIN MAX SCALAR</a:t>
            </a:r>
            <a:endParaRPr b="1">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0"/>
          <p:cNvPicPr preferRelativeResize="0"/>
          <p:nvPr/>
        </p:nvPicPr>
        <p:blipFill>
          <a:blip r:embed="rId3">
            <a:alphaModFix/>
          </a:blip>
          <a:stretch>
            <a:fillRect/>
          </a:stretch>
        </p:blipFill>
        <p:spPr>
          <a:xfrm>
            <a:off x="152400" y="1186800"/>
            <a:ext cx="8839201" cy="2783875"/>
          </a:xfrm>
          <a:prstGeom prst="rect">
            <a:avLst/>
          </a:prstGeom>
          <a:noFill/>
          <a:ln>
            <a:noFill/>
          </a:ln>
        </p:spPr>
      </p:pic>
      <p:sp>
        <p:nvSpPr>
          <p:cNvPr id="271" name="Google Shape;271;p50"/>
          <p:cNvSpPr txBox="1"/>
          <p:nvPr/>
        </p:nvSpPr>
        <p:spPr>
          <a:xfrm>
            <a:off x="561550" y="566525"/>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2" name="Google Shape;272;p50"/>
          <p:cNvSpPr txBox="1"/>
          <p:nvPr/>
        </p:nvSpPr>
        <p:spPr>
          <a:xfrm>
            <a:off x="424900" y="566525"/>
            <a:ext cx="715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FEATURE EXTRACTION (SCAE):</a:t>
            </a:r>
            <a:endParaRPr b="1" sz="1700">
              <a:latin typeface="Times New Roman"/>
              <a:ea typeface="Times New Roman"/>
              <a:cs typeface="Times New Roman"/>
              <a:sym typeface="Times New Roman"/>
            </a:endParaRPr>
          </a:p>
        </p:txBody>
      </p:sp>
      <p:sp>
        <p:nvSpPr>
          <p:cNvPr id="273" name="Google Shape;273;p50"/>
          <p:cNvSpPr txBox="1"/>
          <p:nvPr>
            <p:ph idx="1" type="body"/>
          </p:nvPr>
        </p:nvSpPr>
        <p:spPr>
          <a:xfrm>
            <a:off x="3136350" y="4156050"/>
            <a:ext cx="28713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6.3 AUTO ENCODER</a:t>
            </a:r>
            <a:endParaRPr b="1">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51"/>
          <p:cNvPicPr preferRelativeResize="0"/>
          <p:nvPr/>
        </p:nvPicPr>
        <p:blipFill>
          <a:blip r:embed="rId3">
            <a:alphaModFix/>
          </a:blip>
          <a:stretch>
            <a:fillRect/>
          </a:stretch>
        </p:blipFill>
        <p:spPr>
          <a:xfrm>
            <a:off x="152400" y="529250"/>
            <a:ext cx="8839201" cy="3676475"/>
          </a:xfrm>
          <a:prstGeom prst="rect">
            <a:avLst/>
          </a:prstGeom>
          <a:noFill/>
          <a:ln>
            <a:noFill/>
          </a:ln>
        </p:spPr>
      </p:pic>
      <p:sp>
        <p:nvSpPr>
          <p:cNvPr id="279" name="Google Shape;279;p51"/>
          <p:cNvSpPr txBox="1"/>
          <p:nvPr>
            <p:ph idx="1" type="body"/>
          </p:nvPr>
        </p:nvSpPr>
        <p:spPr>
          <a:xfrm>
            <a:off x="2138025" y="4205725"/>
            <a:ext cx="51450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Fig 6.4 CONTRACTIVE LOSS FUNCTION</a:t>
            </a:r>
            <a:endParaRPr b="1" sz="2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36550" lvl="0" marL="457200" rtl="0" algn="just">
              <a:lnSpc>
                <a:spcPct val="17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 Cloud-based IDS using ensemble algorithms can easily scale to </a:t>
            </a:r>
            <a:r>
              <a:rPr b="1" lang="en" sz="1700">
                <a:solidFill>
                  <a:schemeClr val="dk1"/>
                </a:solidFill>
                <a:latin typeface="Times New Roman"/>
                <a:ea typeface="Times New Roman"/>
                <a:cs typeface="Times New Roman"/>
                <a:sym typeface="Times New Roman"/>
              </a:rPr>
              <a:t>handle large volumes of data </a:t>
            </a:r>
            <a:r>
              <a:rPr lang="en" sz="1700">
                <a:solidFill>
                  <a:schemeClr val="dk1"/>
                </a:solidFill>
                <a:latin typeface="Times New Roman"/>
                <a:ea typeface="Times New Roman"/>
                <a:cs typeface="Times New Roman"/>
                <a:sym typeface="Times New Roman"/>
              </a:rPr>
              <a:t>and multiple locations, providing a comprehensive view of the network.</a:t>
            </a:r>
            <a:endParaRPr sz="1700">
              <a:solidFill>
                <a:schemeClr val="dk1"/>
              </a:solidFill>
              <a:latin typeface="Times New Roman"/>
              <a:ea typeface="Times New Roman"/>
              <a:cs typeface="Times New Roman"/>
              <a:sym typeface="Times New Roman"/>
            </a:endParaRPr>
          </a:p>
          <a:p>
            <a:pPr indent="-336550" lvl="0" marL="457200" rtl="0" algn="just">
              <a:lnSpc>
                <a:spcPct val="17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 By detecting and preventing cybersecurity threats, the IDS helps to minimize the risk of data breaches, financial loss, and reputational damage to the organization.</a:t>
            </a:r>
            <a:endParaRPr sz="1700">
              <a:solidFill>
                <a:schemeClr val="dk1"/>
              </a:solidFill>
              <a:latin typeface="Times New Roman"/>
              <a:ea typeface="Times New Roman"/>
              <a:cs typeface="Times New Roman"/>
              <a:sym typeface="Times New Roman"/>
            </a:endParaRPr>
          </a:p>
          <a:p>
            <a:pPr indent="-336550" lvl="0" marL="457200" rtl="0" algn="just">
              <a:lnSpc>
                <a:spcPct val="17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Overall, the objective of an IDS using ensemble algorithms in a cloud environment is to provide a proactive approach to cybersecurity, identifying and preventing threats before they cause significant harm to the system or network.</a:t>
            </a:r>
            <a:endParaRPr sz="1700">
              <a:solidFill>
                <a:schemeClr val="dk1"/>
              </a:solidFill>
              <a:latin typeface="Times New Roman"/>
              <a:ea typeface="Times New Roman"/>
              <a:cs typeface="Times New Roman"/>
              <a:sym typeface="Times New Roman"/>
            </a:endParaRPr>
          </a:p>
          <a:p>
            <a:pPr indent="0" lvl="0" marL="0" rtl="0" algn="just">
              <a:spcBef>
                <a:spcPts val="1500"/>
              </a:spcBef>
              <a:spcAft>
                <a:spcPts val="1200"/>
              </a:spcAft>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2"/>
          <p:cNvPicPr preferRelativeResize="0"/>
          <p:nvPr/>
        </p:nvPicPr>
        <p:blipFill>
          <a:blip r:embed="rId3">
            <a:alphaModFix/>
          </a:blip>
          <a:stretch>
            <a:fillRect/>
          </a:stretch>
        </p:blipFill>
        <p:spPr>
          <a:xfrm>
            <a:off x="0" y="57150"/>
            <a:ext cx="8839201" cy="2271150"/>
          </a:xfrm>
          <a:prstGeom prst="rect">
            <a:avLst/>
          </a:prstGeom>
          <a:noFill/>
          <a:ln>
            <a:noFill/>
          </a:ln>
        </p:spPr>
      </p:pic>
      <p:pic>
        <p:nvPicPr>
          <p:cNvPr id="285" name="Google Shape;285;p52"/>
          <p:cNvPicPr preferRelativeResize="0"/>
          <p:nvPr/>
        </p:nvPicPr>
        <p:blipFill>
          <a:blip r:embed="rId4">
            <a:alphaModFix/>
          </a:blip>
          <a:stretch>
            <a:fillRect/>
          </a:stretch>
        </p:blipFill>
        <p:spPr>
          <a:xfrm>
            <a:off x="0" y="2379075"/>
            <a:ext cx="8839201" cy="2271150"/>
          </a:xfrm>
          <a:prstGeom prst="rect">
            <a:avLst/>
          </a:prstGeom>
          <a:noFill/>
          <a:ln>
            <a:noFill/>
          </a:ln>
        </p:spPr>
      </p:pic>
      <p:sp>
        <p:nvSpPr>
          <p:cNvPr id="286" name="Google Shape;286;p52"/>
          <p:cNvSpPr txBox="1"/>
          <p:nvPr>
            <p:ph idx="1" type="body"/>
          </p:nvPr>
        </p:nvSpPr>
        <p:spPr>
          <a:xfrm>
            <a:off x="3089550" y="4538400"/>
            <a:ext cx="26601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6.5 TRAINED SCAE</a:t>
            </a:r>
            <a:endParaRPr b="1">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3"/>
          <p:cNvPicPr preferRelativeResize="0"/>
          <p:nvPr/>
        </p:nvPicPr>
        <p:blipFill>
          <a:blip r:embed="rId3">
            <a:alphaModFix/>
          </a:blip>
          <a:stretch>
            <a:fillRect/>
          </a:stretch>
        </p:blipFill>
        <p:spPr>
          <a:xfrm>
            <a:off x="152400" y="496950"/>
            <a:ext cx="8839198" cy="3851414"/>
          </a:xfrm>
          <a:prstGeom prst="rect">
            <a:avLst/>
          </a:prstGeom>
          <a:noFill/>
          <a:ln>
            <a:noFill/>
          </a:ln>
        </p:spPr>
      </p:pic>
      <p:sp>
        <p:nvSpPr>
          <p:cNvPr id="292" name="Google Shape;292;p53"/>
          <p:cNvSpPr txBox="1"/>
          <p:nvPr>
            <p:ph idx="1" type="body"/>
          </p:nvPr>
        </p:nvSpPr>
        <p:spPr>
          <a:xfrm>
            <a:off x="2485900" y="4441800"/>
            <a:ext cx="43869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6.6 ACCURACY AND PREDICTIONS</a:t>
            </a:r>
            <a:endParaRPr b="1">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4"/>
          <p:cNvPicPr preferRelativeResize="0"/>
          <p:nvPr/>
        </p:nvPicPr>
        <p:blipFill>
          <a:blip r:embed="rId3">
            <a:alphaModFix/>
          </a:blip>
          <a:stretch>
            <a:fillRect/>
          </a:stretch>
        </p:blipFill>
        <p:spPr>
          <a:xfrm>
            <a:off x="152400" y="926825"/>
            <a:ext cx="8839201" cy="3118400"/>
          </a:xfrm>
          <a:prstGeom prst="rect">
            <a:avLst/>
          </a:prstGeom>
          <a:noFill/>
          <a:ln>
            <a:noFill/>
          </a:ln>
        </p:spPr>
      </p:pic>
      <p:sp>
        <p:nvSpPr>
          <p:cNvPr id="298" name="Google Shape;298;p54"/>
          <p:cNvSpPr txBox="1"/>
          <p:nvPr>
            <p:ph idx="1" type="body"/>
          </p:nvPr>
        </p:nvSpPr>
        <p:spPr>
          <a:xfrm>
            <a:off x="3107075" y="4193300"/>
            <a:ext cx="26103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6.7 LSTM MODEL</a:t>
            </a:r>
            <a:endParaRPr b="1">
              <a:latin typeface="Times New Roman"/>
              <a:ea typeface="Times New Roman"/>
              <a:cs typeface="Times New Roman"/>
              <a:sym typeface="Times New Roman"/>
            </a:endParaRPr>
          </a:p>
        </p:txBody>
      </p:sp>
      <p:sp>
        <p:nvSpPr>
          <p:cNvPr id="299" name="Google Shape;299;p54"/>
          <p:cNvSpPr txBox="1"/>
          <p:nvPr/>
        </p:nvSpPr>
        <p:spPr>
          <a:xfrm>
            <a:off x="325500" y="479575"/>
            <a:ext cx="715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LSTM MODEL:</a:t>
            </a:r>
            <a:endParaRPr b="1" sz="16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5"/>
          <p:cNvPicPr preferRelativeResize="0"/>
          <p:nvPr/>
        </p:nvPicPr>
        <p:blipFill>
          <a:blip r:embed="rId3">
            <a:alphaModFix/>
          </a:blip>
          <a:stretch>
            <a:fillRect/>
          </a:stretch>
        </p:blipFill>
        <p:spPr>
          <a:xfrm>
            <a:off x="1893575" y="152400"/>
            <a:ext cx="5937651" cy="4203426"/>
          </a:xfrm>
          <a:prstGeom prst="rect">
            <a:avLst/>
          </a:prstGeom>
          <a:noFill/>
          <a:ln>
            <a:noFill/>
          </a:ln>
        </p:spPr>
      </p:pic>
      <p:sp>
        <p:nvSpPr>
          <p:cNvPr id="305" name="Google Shape;305;p55"/>
          <p:cNvSpPr txBox="1"/>
          <p:nvPr>
            <p:ph idx="1" type="body"/>
          </p:nvPr>
        </p:nvSpPr>
        <p:spPr>
          <a:xfrm>
            <a:off x="2858600" y="4355825"/>
            <a:ext cx="31695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6.8 MODEL SUMMARY</a:t>
            </a:r>
            <a:endParaRPr b="1">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6"/>
          <p:cNvPicPr preferRelativeResize="0"/>
          <p:nvPr/>
        </p:nvPicPr>
        <p:blipFill>
          <a:blip r:embed="rId3">
            <a:alphaModFix/>
          </a:blip>
          <a:stretch>
            <a:fillRect/>
          </a:stretch>
        </p:blipFill>
        <p:spPr>
          <a:xfrm>
            <a:off x="152400" y="152400"/>
            <a:ext cx="8839198" cy="441619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7"/>
          <p:cNvPicPr preferRelativeResize="0"/>
          <p:nvPr/>
        </p:nvPicPr>
        <p:blipFill>
          <a:blip r:embed="rId3">
            <a:alphaModFix/>
          </a:blip>
          <a:stretch>
            <a:fillRect/>
          </a:stretch>
        </p:blipFill>
        <p:spPr>
          <a:xfrm>
            <a:off x="152400" y="152400"/>
            <a:ext cx="8839201" cy="4327675"/>
          </a:xfrm>
          <a:prstGeom prst="rect">
            <a:avLst/>
          </a:prstGeom>
          <a:noFill/>
          <a:ln>
            <a:noFill/>
          </a:ln>
        </p:spPr>
      </p:pic>
      <p:sp>
        <p:nvSpPr>
          <p:cNvPr id="316" name="Google Shape;316;p57"/>
          <p:cNvSpPr txBox="1"/>
          <p:nvPr>
            <p:ph idx="1" type="body"/>
          </p:nvPr>
        </p:nvSpPr>
        <p:spPr>
          <a:xfrm>
            <a:off x="2751150" y="4480075"/>
            <a:ext cx="36417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6.9 TRAINED LSTM MODEL</a:t>
            </a:r>
            <a:endParaRPr b="1">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8"/>
          <p:cNvPicPr preferRelativeResize="0"/>
          <p:nvPr/>
        </p:nvPicPr>
        <p:blipFill>
          <a:blip r:embed="rId3">
            <a:alphaModFix/>
          </a:blip>
          <a:stretch>
            <a:fillRect/>
          </a:stretch>
        </p:blipFill>
        <p:spPr>
          <a:xfrm>
            <a:off x="1159550" y="152400"/>
            <a:ext cx="6824926" cy="4414624"/>
          </a:xfrm>
          <a:prstGeom prst="rect">
            <a:avLst/>
          </a:prstGeom>
          <a:noFill/>
          <a:ln>
            <a:noFill/>
          </a:ln>
        </p:spPr>
      </p:pic>
      <p:sp>
        <p:nvSpPr>
          <p:cNvPr id="322" name="Google Shape;322;p58"/>
          <p:cNvSpPr txBox="1"/>
          <p:nvPr>
            <p:ph idx="1" type="body"/>
          </p:nvPr>
        </p:nvSpPr>
        <p:spPr>
          <a:xfrm>
            <a:off x="2473450" y="4476275"/>
            <a:ext cx="39645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6.10 LSTM MODEL ACCURACY</a:t>
            </a:r>
            <a:endParaRPr b="1">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9"/>
          <p:cNvPicPr preferRelativeResize="0"/>
          <p:nvPr/>
        </p:nvPicPr>
        <p:blipFill>
          <a:blip r:embed="rId3">
            <a:alphaModFix/>
          </a:blip>
          <a:stretch>
            <a:fillRect/>
          </a:stretch>
        </p:blipFill>
        <p:spPr>
          <a:xfrm>
            <a:off x="1056875" y="152400"/>
            <a:ext cx="6770325" cy="4327676"/>
          </a:xfrm>
          <a:prstGeom prst="rect">
            <a:avLst/>
          </a:prstGeom>
          <a:noFill/>
          <a:ln>
            <a:noFill/>
          </a:ln>
        </p:spPr>
      </p:pic>
      <p:sp>
        <p:nvSpPr>
          <p:cNvPr id="328" name="Google Shape;328;p59"/>
          <p:cNvSpPr txBox="1"/>
          <p:nvPr>
            <p:ph idx="1" type="body"/>
          </p:nvPr>
        </p:nvSpPr>
        <p:spPr>
          <a:xfrm>
            <a:off x="2074050" y="4480075"/>
            <a:ext cx="49959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6.11 LSTM MODEL CONFUSION MATRIX</a:t>
            </a:r>
            <a:endParaRPr b="1">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60"/>
          <p:cNvPicPr preferRelativeResize="0"/>
          <p:nvPr/>
        </p:nvPicPr>
        <p:blipFill>
          <a:blip r:embed="rId3">
            <a:alphaModFix/>
          </a:blip>
          <a:stretch>
            <a:fillRect/>
          </a:stretch>
        </p:blipFill>
        <p:spPr>
          <a:xfrm>
            <a:off x="152400" y="1285725"/>
            <a:ext cx="8839198" cy="2681019"/>
          </a:xfrm>
          <a:prstGeom prst="rect">
            <a:avLst/>
          </a:prstGeom>
          <a:noFill/>
          <a:ln>
            <a:noFill/>
          </a:ln>
        </p:spPr>
      </p:pic>
      <p:sp>
        <p:nvSpPr>
          <p:cNvPr id="334" name="Google Shape;334;p60"/>
          <p:cNvSpPr txBox="1"/>
          <p:nvPr>
            <p:ph idx="1" type="body"/>
          </p:nvPr>
        </p:nvSpPr>
        <p:spPr>
          <a:xfrm>
            <a:off x="1504375" y="420572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6.12 PRECISION AND RECALL OF LSTM MODEL</a:t>
            </a:r>
            <a:endParaRPr b="1">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61"/>
          <p:cNvPicPr preferRelativeResize="0"/>
          <p:nvPr/>
        </p:nvPicPr>
        <p:blipFill>
          <a:blip r:embed="rId3">
            <a:alphaModFix/>
          </a:blip>
          <a:stretch>
            <a:fillRect/>
          </a:stretch>
        </p:blipFill>
        <p:spPr>
          <a:xfrm>
            <a:off x="152400" y="578950"/>
            <a:ext cx="8839201" cy="3925950"/>
          </a:xfrm>
          <a:prstGeom prst="rect">
            <a:avLst/>
          </a:prstGeom>
          <a:noFill/>
          <a:ln>
            <a:noFill/>
          </a:ln>
        </p:spPr>
      </p:pic>
      <p:sp>
        <p:nvSpPr>
          <p:cNvPr id="340" name="Google Shape;340;p61"/>
          <p:cNvSpPr txBox="1"/>
          <p:nvPr/>
        </p:nvSpPr>
        <p:spPr>
          <a:xfrm>
            <a:off x="325500" y="132550"/>
            <a:ext cx="2037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DECISION TREE:</a:t>
            </a:r>
            <a:endParaRPr b="1" sz="1700">
              <a:latin typeface="Times New Roman"/>
              <a:ea typeface="Times New Roman"/>
              <a:cs typeface="Times New Roman"/>
              <a:sym typeface="Times New Roman"/>
            </a:endParaRPr>
          </a:p>
        </p:txBody>
      </p:sp>
      <p:sp>
        <p:nvSpPr>
          <p:cNvPr id="341" name="Google Shape;341;p61"/>
          <p:cNvSpPr txBox="1"/>
          <p:nvPr>
            <p:ph idx="1" type="body"/>
          </p:nvPr>
        </p:nvSpPr>
        <p:spPr>
          <a:xfrm>
            <a:off x="1156550" y="4404525"/>
            <a:ext cx="70332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6.13 PRECISION AND RECALL OF DECISION TREE MODEL</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graphicFrame>
        <p:nvGraphicFramePr>
          <p:cNvPr id="78" name="Google Shape;78;p17"/>
          <p:cNvGraphicFramePr/>
          <p:nvPr/>
        </p:nvGraphicFramePr>
        <p:xfrm>
          <a:off x="153300" y="1218708"/>
          <a:ext cx="3000000" cy="3000000"/>
        </p:xfrm>
        <a:graphic>
          <a:graphicData uri="http://schemas.openxmlformats.org/drawingml/2006/table">
            <a:tbl>
              <a:tblPr>
                <a:noFill/>
                <a:tableStyleId>{2DF2E6CE-69DB-48C2-8422-CA95FAD656D1}</a:tableStyleId>
              </a:tblPr>
              <a:tblGrid>
                <a:gridCol w="592025"/>
                <a:gridCol w="2617200"/>
                <a:gridCol w="1480175"/>
                <a:gridCol w="1427975"/>
                <a:gridCol w="1438450"/>
                <a:gridCol w="1261100"/>
              </a:tblGrid>
              <a:tr h="10015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tc>
              </a:tr>
              <a:tr h="210555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a:t>
                      </a:r>
                      <a:r>
                        <a:rPr lang="en"/>
                        <a:t>.</a:t>
                      </a:r>
                      <a:endParaRPr/>
                    </a:p>
                  </a:txBody>
                  <a:tcPr marT="91425" marB="91425" marR="91425" marL="91425"/>
                </a:tc>
                <a:tc>
                  <a:txBody>
                    <a:bodyPr/>
                    <a:lstStyle/>
                    <a:p>
                      <a:pPr indent="0" lvl="0" marL="0" rtl="0" algn="l">
                        <a:spcBef>
                          <a:spcPts val="0"/>
                        </a:spcBef>
                        <a:spcAft>
                          <a:spcPts val="0"/>
                        </a:spcAft>
                        <a:buClr>
                          <a:schemeClr val="dk1"/>
                        </a:buClr>
                        <a:buSzPts val="1000"/>
                        <a:buFont typeface="Arial"/>
                        <a:buNone/>
                      </a:pPr>
                      <a:r>
                        <a:rPr lang="en">
                          <a:solidFill>
                            <a:schemeClr val="dk1"/>
                          </a:solidFill>
                          <a:highlight>
                            <a:schemeClr val="lt1"/>
                          </a:highlight>
                          <a:latin typeface="Times New Roman"/>
                          <a:ea typeface="Times New Roman"/>
                          <a:cs typeface="Times New Roman"/>
                          <a:sym typeface="Times New Roman"/>
                        </a:rPr>
                        <a:t>W. Wang, X. Du, D. Shan, R. Qin and N. Wang, "Cloud Intrusion Detection Method Based on Stacked Contractive Auto-Encoder and Support Vector Machine," in IEEE Transactions on Cloud Computing, vol. 10, no. 3, pp. 1634-1646, 1 July-Sept. 2022.</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Support vector Machine</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SACE (feature extraction)</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Cannot efficiently detect unknown attacks</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Feature Extraction (SCAE)</a:t>
                      </a:r>
                      <a:endParaRPr>
                        <a:latin typeface="Times New Roman"/>
                        <a:ea typeface="Times New Roman"/>
                        <a:cs typeface="Times New Roman"/>
                        <a:sym typeface="Times New Roman"/>
                      </a:endParaRPr>
                    </a:p>
                  </a:txBody>
                  <a:tcPr marT="91425" marB="91425" marR="91425" marL="91425"/>
                </a:tc>
              </a:tr>
            </a:tbl>
          </a:graphicData>
        </a:graphic>
      </p:graphicFrame>
      <p:sp>
        <p:nvSpPr>
          <p:cNvPr id="79" name="Google Shape;79;p17"/>
          <p:cNvSpPr txBox="1"/>
          <p:nvPr>
            <p:ph type="title"/>
          </p:nvPr>
        </p:nvSpPr>
        <p:spPr>
          <a:xfrm>
            <a:off x="311700" y="368775"/>
            <a:ext cx="8520600" cy="4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latin typeface="Times New Roman"/>
                <a:ea typeface="Times New Roman"/>
                <a:cs typeface="Times New Roman"/>
                <a:sym typeface="Times New Roman"/>
              </a:rPr>
              <a:t> LITERATURE SURVEY</a:t>
            </a:r>
            <a:endParaRPr b="1" sz="2500">
              <a:latin typeface="Times New Roman"/>
              <a:ea typeface="Times New Roman"/>
              <a:cs typeface="Times New Roman"/>
              <a:sym typeface="Times New Roman"/>
            </a:endParaRPr>
          </a:p>
          <a:p>
            <a:pPr indent="0" lvl="0" marL="0" rtl="0" algn="l">
              <a:spcBef>
                <a:spcPts val="0"/>
              </a:spcBef>
              <a:spcAft>
                <a:spcPts val="0"/>
              </a:spcAft>
              <a:buNone/>
            </a:pPr>
            <a:r>
              <a:t/>
            </a:r>
            <a:endParaRPr b="1" sz="25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2"/>
          <p:cNvPicPr preferRelativeResize="0"/>
          <p:nvPr/>
        </p:nvPicPr>
        <p:blipFill>
          <a:blip r:embed="rId3">
            <a:alphaModFix/>
          </a:blip>
          <a:stretch>
            <a:fillRect/>
          </a:stretch>
        </p:blipFill>
        <p:spPr>
          <a:xfrm>
            <a:off x="152400" y="457500"/>
            <a:ext cx="8839198" cy="4137207"/>
          </a:xfrm>
          <a:prstGeom prst="rect">
            <a:avLst/>
          </a:prstGeom>
          <a:noFill/>
          <a:ln>
            <a:noFill/>
          </a:ln>
        </p:spPr>
      </p:pic>
      <p:sp>
        <p:nvSpPr>
          <p:cNvPr id="347" name="Google Shape;347;p62"/>
          <p:cNvSpPr txBox="1"/>
          <p:nvPr>
            <p:ph idx="1" type="body"/>
          </p:nvPr>
        </p:nvSpPr>
        <p:spPr>
          <a:xfrm>
            <a:off x="617550" y="4454200"/>
            <a:ext cx="79089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6.14 CONFUSION MATRIX AND ROC CURVE OF DECISION TREE MODEL</a:t>
            </a:r>
            <a:endParaRPr b="1">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3"/>
          <p:cNvPicPr preferRelativeResize="0"/>
          <p:nvPr/>
        </p:nvPicPr>
        <p:blipFill>
          <a:blip r:embed="rId3">
            <a:alphaModFix/>
          </a:blip>
          <a:stretch>
            <a:fillRect/>
          </a:stretch>
        </p:blipFill>
        <p:spPr>
          <a:xfrm>
            <a:off x="152400" y="516825"/>
            <a:ext cx="8839201" cy="4037775"/>
          </a:xfrm>
          <a:prstGeom prst="rect">
            <a:avLst/>
          </a:prstGeom>
          <a:noFill/>
          <a:ln>
            <a:noFill/>
          </a:ln>
        </p:spPr>
      </p:pic>
      <p:sp>
        <p:nvSpPr>
          <p:cNvPr id="353" name="Google Shape;353;p63"/>
          <p:cNvSpPr txBox="1"/>
          <p:nvPr/>
        </p:nvSpPr>
        <p:spPr>
          <a:xfrm>
            <a:off x="213675" y="193800"/>
            <a:ext cx="244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ENSEMBLE MODEL:</a:t>
            </a:r>
            <a:endParaRPr b="1" sz="1700">
              <a:latin typeface="Times New Roman"/>
              <a:ea typeface="Times New Roman"/>
              <a:cs typeface="Times New Roman"/>
              <a:sym typeface="Times New Roman"/>
            </a:endParaRPr>
          </a:p>
        </p:txBody>
      </p:sp>
      <p:sp>
        <p:nvSpPr>
          <p:cNvPr id="354" name="Google Shape;354;p63"/>
          <p:cNvSpPr txBox="1"/>
          <p:nvPr>
            <p:ph idx="1" type="body"/>
          </p:nvPr>
        </p:nvSpPr>
        <p:spPr>
          <a:xfrm>
            <a:off x="2835025" y="4554600"/>
            <a:ext cx="35919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6.15 GENETIC ALGORITHM</a:t>
            </a:r>
            <a:endParaRPr b="1">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4"/>
          <p:cNvPicPr preferRelativeResize="0"/>
          <p:nvPr/>
        </p:nvPicPr>
        <p:blipFill>
          <a:blip r:embed="rId3">
            <a:alphaModFix/>
          </a:blip>
          <a:stretch>
            <a:fillRect/>
          </a:stretch>
        </p:blipFill>
        <p:spPr>
          <a:xfrm>
            <a:off x="152400" y="152400"/>
            <a:ext cx="8839201" cy="2737401"/>
          </a:xfrm>
          <a:prstGeom prst="rect">
            <a:avLst/>
          </a:prstGeom>
          <a:noFill/>
          <a:ln>
            <a:noFill/>
          </a:ln>
        </p:spPr>
      </p:pic>
      <p:pic>
        <p:nvPicPr>
          <p:cNvPr id="360" name="Google Shape;360;p64"/>
          <p:cNvPicPr preferRelativeResize="0"/>
          <p:nvPr/>
        </p:nvPicPr>
        <p:blipFill>
          <a:blip r:embed="rId4">
            <a:alphaModFix/>
          </a:blip>
          <a:stretch>
            <a:fillRect/>
          </a:stretch>
        </p:blipFill>
        <p:spPr>
          <a:xfrm>
            <a:off x="152400" y="2889801"/>
            <a:ext cx="8839198" cy="1673936"/>
          </a:xfrm>
          <a:prstGeom prst="rect">
            <a:avLst/>
          </a:prstGeom>
          <a:noFill/>
          <a:ln>
            <a:noFill/>
          </a:ln>
        </p:spPr>
      </p:pic>
      <p:sp>
        <p:nvSpPr>
          <p:cNvPr id="361" name="Google Shape;361;p64"/>
          <p:cNvSpPr txBox="1"/>
          <p:nvPr>
            <p:ph idx="1" type="body"/>
          </p:nvPr>
        </p:nvSpPr>
        <p:spPr>
          <a:xfrm>
            <a:off x="1036650" y="4392100"/>
            <a:ext cx="70707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Fig 6.16 ACCURACY AND PREDICTION OF ENSEMBLE MODEL</a:t>
            </a:r>
            <a:endParaRPr b="1">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65"/>
          <p:cNvPicPr preferRelativeResize="0"/>
          <p:nvPr/>
        </p:nvPicPr>
        <p:blipFill>
          <a:blip r:embed="rId3">
            <a:alphaModFix/>
          </a:blip>
          <a:stretch>
            <a:fillRect/>
          </a:stretch>
        </p:blipFill>
        <p:spPr>
          <a:xfrm>
            <a:off x="1503650" y="152400"/>
            <a:ext cx="5942124" cy="4377349"/>
          </a:xfrm>
          <a:prstGeom prst="rect">
            <a:avLst/>
          </a:prstGeom>
          <a:noFill/>
          <a:ln>
            <a:noFill/>
          </a:ln>
        </p:spPr>
      </p:pic>
      <p:sp>
        <p:nvSpPr>
          <p:cNvPr id="367" name="Google Shape;367;p65"/>
          <p:cNvSpPr txBox="1"/>
          <p:nvPr>
            <p:ph idx="1" type="body"/>
          </p:nvPr>
        </p:nvSpPr>
        <p:spPr>
          <a:xfrm>
            <a:off x="1636813" y="4442800"/>
            <a:ext cx="59988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b="1" lang="en">
                <a:latin typeface="Times New Roman"/>
                <a:ea typeface="Times New Roman"/>
                <a:cs typeface="Times New Roman"/>
                <a:sym typeface="Times New Roman"/>
              </a:rPr>
              <a:t>Fig 6.17 CONFUSION MATRIX OF ENSEMBLE MODEL</a:t>
            </a:r>
            <a:endParaRPr b="1">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6"/>
          <p:cNvSpPr txBox="1"/>
          <p:nvPr>
            <p:ph type="title"/>
          </p:nvPr>
        </p:nvSpPr>
        <p:spPr>
          <a:xfrm>
            <a:off x="311700" y="336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METRICS FOR EVALUATION</a:t>
            </a:r>
            <a:endParaRPr b="1">
              <a:latin typeface="Times New Roman"/>
              <a:ea typeface="Times New Roman"/>
              <a:cs typeface="Times New Roman"/>
              <a:sym typeface="Times New Roman"/>
            </a:endParaRPr>
          </a:p>
        </p:txBody>
      </p:sp>
      <p:sp>
        <p:nvSpPr>
          <p:cNvPr id="373" name="Google Shape;373;p66"/>
          <p:cNvSpPr txBox="1"/>
          <p:nvPr>
            <p:ph idx="1" type="body"/>
          </p:nvPr>
        </p:nvSpPr>
        <p:spPr>
          <a:xfrm>
            <a:off x="311700" y="1050425"/>
            <a:ext cx="8520600" cy="3718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1500" u="sng">
                <a:solidFill>
                  <a:schemeClr val="dk1"/>
                </a:solidFill>
                <a:latin typeface="Times New Roman"/>
                <a:ea typeface="Times New Roman"/>
                <a:cs typeface="Times New Roman"/>
                <a:sym typeface="Times New Roman"/>
              </a:rPr>
              <a:t>THRESHOLD METRICS:</a:t>
            </a:r>
            <a:endParaRPr b="1" sz="1500" u="sng">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Classification Rate (CR): </a:t>
            </a:r>
            <a:r>
              <a:rPr lang="en" sz="1500">
                <a:solidFill>
                  <a:schemeClr val="dk1"/>
                </a:solidFill>
                <a:latin typeface="Times New Roman"/>
                <a:ea typeface="Times New Roman"/>
                <a:cs typeface="Times New Roman"/>
                <a:sym typeface="Times New Roman"/>
              </a:rPr>
              <a:t>Classification rate is a metric that measures the accuracy of a classifier, or how well it can predict the correct class label of a data point.</a:t>
            </a:r>
            <a:endParaRPr b="1" sz="1500">
              <a:solidFill>
                <a:schemeClr val="dk1"/>
              </a:solidFill>
              <a:latin typeface="Times New Roman"/>
              <a:ea typeface="Times New Roman"/>
              <a:cs typeface="Times New Roman"/>
              <a:sym typeface="Times New Roman"/>
            </a:endParaRPr>
          </a:p>
          <a:p>
            <a:pPr indent="0" lvl="0" marL="22860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454660" lvl="0" marL="228600" rtl="0" algn="ctr">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Classification Rate = Number of Correct Predictions / Total Number of Predictions</a:t>
            </a:r>
            <a:endParaRPr b="1" sz="15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F Measure (FM): </a:t>
            </a:r>
            <a:r>
              <a:rPr lang="en" sz="1500">
                <a:solidFill>
                  <a:schemeClr val="dk1"/>
                </a:solidFill>
                <a:latin typeface="Times New Roman"/>
                <a:ea typeface="Times New Roman"/>
                <a:cs typeface="Times New Roman"/>
                <a:sym typeface="Times New Roman"/>
              </a:rPr>
              <a:t>F-measure is a metric used to measure the accuracy of a classification model. It is a harmonic mean between precision and recall. </a:t>
            </a:r>
            <a:endParaRPr b="1" sz="15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F-measure = 2 * (Precision * Recall) / (Precision + Recall)</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7"/>
          <p:cNvSpPr txBox="1"/>
          <p:nvPr>
            <p:ph idx="1" type="body"/>
          </p:nvPr>
        </p:nvSpPr>
        <p:spPr>
          <a:xfrm>
            <a:off x="311700" y="453325"/>
            <a:ext cx="8520600" cy="4115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1600" u="sng">
                <a:solidFill>
                  <a:schemeClr val="dk1"/>
                </a:solidFill>
                <a:latin typeface="Times New Roman"/>
                <a:ea typeface="Times New Roman"/>
                <a:cs typeface="Times New Roman"/>
                <a:sym typeface="Times New Roman"/>
              </a:rPr>
              <a:t>RANKING METRICS:</a:t>
            </a:r>
            <a:endParaRPr b="1" sz="1600" u="sng">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Accuracy: </a:t>
            </a:r>
            <a:r>
              <a:rPr lang="en" sz="1600">
                <a:solidFill>
                  <a:schemeClr val="dk1"/>
                </a:solidFill>
                <a:latin typeface="Times New Roman"/>
                <a:ea typeface="Times New Roman"/>
                <a:cs typeface="Times New Roman"/>
                <a:sym typeface="Times New Roman"/>
              </a:rPr>
              <a:t>It is the percentage of correctly predicted labels out of all instances in the dataset.</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Accuracy = (Number of Correct Predictions) / Total Number of Predictions</a:t>
            </a:r>
            <a:endParaRPr b="1" sz="16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Recall: </a:t>
            </a:r>
            <a:r>
              <a:rPr lang="en" sz="1600">
                <a:solidFill>
                  <a:schemeClr val="dk1"/>
                </a:solidFill>
                <a:latin typeface="Times New Roman"/>
                <a:ea typeface="Times New Roman"/>
                <a:cs typeface="Times New Roman"/>
                <a:sym typeface="Times New Roman"/>
              </a:rPr>
              <a:t>Recall measures the proportion of actual positive instances that are correctly identified by the model as positive.</a:t>
            </a:r>
            <a:endParaRPr b="1" sz="16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454660" lvl="0" marL="228600" rtl="0" algn="just">
              <a:lnSpc>
                <a:spcPct val="150000"/>
              </a:lnSpc>
              <a:spcBef>
                <a:spcPts val="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Recall = True Positives / (True Positives + False Negatives)</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8"/>
          <p:cNvSpPr txBox="1"/>
          <p:nvPr>
            <p:ph idx="1" type="body"/>
          </p:nvPr>
        </p:nvSpPr>
        <p:spPr>
          <a:xfrm>
            <a:off x="311700" y="442425"/>
            <a:ext cx="8520600" cy="41265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Precision (PR): </a:t>
            </a:r>
            <a:r>
              <a:rPr lang="en" sz="1500">
                <a:solidFill>
                  <a:schemeClr val="dk1"/>
                </a:solidFill>
                <a:latin typeface="Times New Roman"/>
                <a:ea typeface="Times New Roman"/>
                <a:cs typeface="Times New Roman"/>
                <a:sym typeface="Times New Roman"/>
              </a:rPr>
              <a:t>Precision is a measure of the accuracy of a measurement or a system that produces measurements. </a:t>
            </a:r>
            <a:endParaRPr b="1" sz="15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228600" lvl="0" marL="228600" rtl="0" algn="l">
              <a:lnSpc>
                <a:spcPct val="150000"/>
              </a:lnSpc>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  Precision = (Number of correctly estimated measurements / Total number of measurements) x 100</a:t>
            </a:r>
            <a:endParaRPr b="1" sz="1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Area Under ROC Curve (AUC): </a:t>
            </a:r>
            <a:r>
              <a:rPr lang="en" sz="1500">
                <a:solidFill>
                  <a:schemeClr val="dk1"/>
                </a:solidFill>
                <a:latin typeface="Times New Roman"/>
                <a:ea typeface="Times New Roman"/>
                <a:cs typeface="Times New Roman"/>
                <a:sym typeface="Times New Roman"/>
              </a:rPr>
              <a:t>AUC, or Area Under the Receiver Operating Characteristic Curve, is a metric used to measure the performance of a binary classifier. It is a way to measure the accuracy and power of a classifier. AUC measures the area under the ROC curve, which is a graph of the true positive rate against the false positive rate.</a:t>
            </a:r>
            <a:endParaRPr b="1" sz="15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500">
              <a:solidFill>
                <a:schemeClr val="dk1"/>
              </a:solidFill>
              <a:latin typeface="Times New Roman"/>
              <a:ea typeface="Times New Roman"/>
              <a:cs typeface="Times New Roman"/>
              <a:sym typeface="Times New Roman"/>
            </a:endParaRPr>
          </a:p>
          <a:p>
            <a:pPr indent="228600" lvl="0" marL="0" rtl="0" algn="ctr">
              <a:lnSpc>
                <a:spcPct val="150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AUC = ∫0,1 ROC(t)dt</a:t>
            </a:r>
            <a:endParaRPr sz="1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9"/>
          <p:cNvSpPr txBox="1"/>
          <p:nvPr>
            <p:ph idx="1" type="body"/>
          </p:nvPr>
        </p:nvSpPr>
        <p:spPr>
          <a:xfrm>
            <a:off x="311700" y="638575"/>
            <a:ext cx="8520600" cy="39303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 sz="1600" u="sng">
                <a:solidFill>
                  <a:schemeClr val="dk1"/>
                </a:solidFill>
                <a:latin typeface="Times New Roman"/>
                <a:ea typeface="Times New Roman"/>
                <a:cs typeface="Times New Roman"/>
                <a:sym typeface="Times New Roman"/>
              </a:rPr>
              <a:t>PROBABILITY METRICS:</a:t>
            </a:r>
            <a:endParaRPr b="1" sz="1600" u="sng">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Root Mean Square Error (RMSE): </a:t>
            </a:r>
            <a:r>
              <a:rPr lang="en" sz="1600">
                <a:solidFill>
                  <a:schemeClr val="dk1"/>
                </a:solidFill>
                <a:latin typeface="Times New Roman"/>
                <a:ea typeface="Times New Roman"/>
                <a:cs typeface="Times New Roman"/>
                <a:sym typeface="Times New Roman"/>
              </a:rPr>
              <a:t>Root Mean Square Error (RMSE) is a measure of how well a model fits a dataset. It is the average of the squared differences between the observed values and the predicted values. </a:t>
            </a:r>
            <a:endParaRPr b="1" sz="16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a:p>
            <a:pPr indent="0" lvl="0" marL="457200" rtl="0" algn="ctr">
              <a:lnSpc>
                <a:spcPct val="150000"/>
              </a:lnSpc>
              <a:spcBef>
                <a:spcPts val="0"/>
              </a:spcBef>
              <a:spcAft>
                <a:spcPts val="80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RMSE = </a:t>
            </a:r>
            <a:r>
              <a:rPr lang="en" sz="1600">
                <a:solidFill>
                  <a:schemeClr val="dk1"/>
                </a:solidFill>
                <a:latin typeface="Times New Roman"/>
                <a:ea typeface="Times New Roman"/>
                <a:cs typeface="Times New Roman"/>
                <a:sym typeface="Times New Roman"/>
              </a:rPr>
              <a:t>√</a:t>
            </a:r>
            <a:r>
              <a:rPr b="1" lang="en" sz="1600">
                <a:solidFill>
                  <a:schemeClr val="dk1"/>
                </a:solidFill>
                <a:latin typeface="Times New Roman"/>
                <a:ea typeface="Times New Roman"/>
                <a:cs typeface="Times New Roman"/>
                <a:sym typeface="Times New Roman"/>
              </a:rPr>
              <a:t>(∑ (predicted - observed)² / n)</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TEST CASES</a:t>
            </a:r>
            <a:endParaRPr>
              <a:latin typeface="Times New Roman"/>
              <a:ea typeface="Times New Roman"/>
              <a:cs typeface="Times New Roman"/>
              <a:sym typeface="Times New Roman"/>
            </a:endParaRPr>
          </a:p>
        </p:txBody>
      </p:sp>
      <p:sp>
        <p:nvSpPr>
          <p:cNvPr id="394" name="Google Shape;394;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t/>
            </a:r>
            <a:endParaRPr b="1"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b="1" sz="1600">
              <a:solidFill>
                <a:schemeClr val="dk1"/>
              </a:solidFill>
              <a:latin typeface="Times New Roman"/>
              <a:ea typeface="Times New Roman"/>
              <a:cs typeface="Times New Roman"/>
              <a:sym typeface="Times New Roman"/>
            </a:endParaRPr>
          </a:p>
        </p:txBody>
      </p:sp>
      <p:graphicFrame>
        <p:nvGraphicFramePr>
          <p:cNvPr id="395" name="Google Shape;395;p70"/>
          <p:cNvGraphicFramePr/>
          <p:nvPr/>
        </p:nvGraphicFramePr>
        <p:xfrm>
          <a:off x="952500" y="1619250"/>
          <a:ext cx="3000000" cy="3000000"/>
        </p:xfrm>
        <a:graphic>
          <a:graphicData uri="http://schemas.openxmlformats.org/drawingml/2006/table">
            <a:tbl>
              <a:tblPr>
                <a:noFill/>
                <a:tableStyleId>{2DF2E6CE-69DB-48C2-8422-CA95FAD656D1}</a:tableStyleId>
              </a:tblPr>
              <a:tblGrid>
                <a:gridCol w="1762125"/>
                <a:gridCol w="5476875"/>
              </a:tblGrid>
              <a:tr h="484675">
                <a:tc>
                  <a:txBody>
                    <a:bodyPr/>
                    <a:lstStyle/>
                    <a:p>
                      <a:pPr indent="0" lvl="0" marL="0" rtl="0" algn="ctr">
                        <a:spcBef>
                          <a:spcPts val="0"/>
                        </a:spcBef>
                        <a:spcAft>
                          <a:spcPts val="0"/>
                        </a:spcAft>
                        <a:buNone/>
                      </a:pPr>
                      <a:r>
                        <a:rPr lang="en"/>
                        <a:t>TEST CASE</a:t>
                      </a:r>
                      <a:endParaRPr/>
                    </a:p>
                  </a:txBody>
                  <a:tcPr marT="91425" marB="91425" marR="91425" marL="91425"/>
                </a:tc>
                <a:tc>
                  <a:txBody>
                    <a:bodyPr/>
                    <a:lstStyle/>
                    <a:p>
                      <a:pPr indent="0" lvl="0" marL="0" rtl="0" algn="ctr">
                        <a:spcBef>
                          <a:spcPts val="0"/>
                        </a:spcBef>
                        <a:spcAft>
                          <a:spcPts val="0"/>
                        </a:spcAft>
                        <a:buNone/>
                      </a:pPr>
                      <a:r>
                        <a:rPr lang="en"/>
                        <a:t>DESCRIPTION</a:t>
                      </a:r>
                      <a:endParaRPr/>
                    </a:p>
                  </a:txBody>
                  <a:tcPr marT="91425" marB="91425" marR="91425" marL="91425"/>
                </a:tc>
              </a:tr>
              <a:tr h="48467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Testing the model’s ability to detect multiple attacks</a:t>
                      </a:r>
                      <a:endParaRPr/>
                    </a:p>
                  </a:txBody>
                  <a:tcPr marT="91425" marB="91425" marR="91425" marL="91425"/>
                </a:tc>
              </a:tr>
              <a:tr h="48467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Testing the model’s detection of attacks from unknown source</a:t>
                      </a:r>
                      <a:endParaRPr/>
                    </a:p>
                  </a:txBody>
                  <a:tcPr marT="91425" marB="91425" marR="91425" marL="91425"/>
                </a:tc>
              </a:tr>
              <a:tr h="48467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Test the model’s performance over different types of data</a:t>
                      </a:r>
                      <a:endParaRPr/>
                    </a:p>
                  </a:txBody>
                  <a:tcPr marT="91425" marB="91425" marR="91425" marL="91425"/>
                </a:tc>
              </a:tr>
              <a:tr h="484675">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Test the scalability of the model to handle </a:t>
                      </a:r>
                      <a:r>
                        <a:rPr lang="en"/>
                        <a:t>large</a:t>
                      </a:r>
                      <a:r>
                        <a:rPr lang="en"/>
                        <a:t> number of traffic</a:t>
                      </a:r>
                      <a:endParaRPr/>
                    </a:p>
                  </a:txBody>
                  <a:tcPr marT="91425" marB="91425" marR="91425" marL="91425"/>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1"/>
          <p:cNvSpPr txBox="1"/>
          <p:nvPr>
            <p:ph type="title"/>
          </p:nvPr>
        </p:nvSpPr>
        <p:spPr>
          <a:xfrm>
            <a:off x="311700" y="35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401" name="Google Shape;401;p71"/>
          <p:cNvSpPr txBox="1"/>
          <p:nvPr>
            <p:ph idx="1" type="body"/>
          </p:nvPr>
        </p:nvSpPr>
        <p:spPr>
          <a:xfrm>
            <a:off x="311700" y="1017725"/>
            <a:ext cx="8520600" cy="3950700"/>
          </a:xfrm>
          <a:prstGeom prst="rect">
            <a:avLst/>
          </a:prstGeom>
        </p:spPr>
        <p:txBody>
          <a:bodyPr anchorCtr="0" anchor="t" bIns="91425" lIns="91425" spcFirstLastPara="1" rIns="91425" wrap="square" tIns="91425">
            <a:noAutofit/>
          </a:bodyPr>
          <a:lstStyle/>
          <a:p>
            <a:pPr indent="0" lvl="0" marL="164592" rtl="0" algn="l">
              <a:lnSpc>
                <a:spcPct val="95000"/>
              </a:lnSpc>
              <a:spcBef>
                <a:spcPts val="0"/>
              </a:spcBef>
              <a:spcAft>
                <a:spcPts val="0"/>
              </a:spcAft>
              <a:buClr>
                <a:schemeClr val="dk1"/>
              </a:buClr>
              <a:buSzPts val="1400"/>
              <a:buFont typeface="Arial"/>
              <a:buNone/>
            </a:pPr>
            <a:r>
              <a:rPr b="1" lang="en" sz="1500">
                <a:solidFill>
                  <a:schemeClr val="dk1"/>
                </a:solidFill>
                <a:highlight>
                  <a:schemeClr val="lt1"/>
                </a:highlight>
                <a:latin typeface="Times New Roman"/>
                <a:ea typeface="Times New Roman"/>
                <a:cs typeface="Times New Roman"/>
                <a:sym typeface="Times New Roman"/>
              </a:rPr>
              <a:t>[1] </a:t>
            </a:r>
            <a:r>
              <a:rPr lang="en" sz="1500">
                <a:solidFill>
                  <a:schemeClr val="dk1"/>
                </a:solidFill>
                <a:highlight>
                  <a:schemeClr val="lt1"/>
                </a:highlight>
                <a:latin typeface="Times New Roman"/>
                <a:ea typeface="Times New Roman"/>
                <a:cs typeface="Times New Roman"/>
                <a:sym typeface="Times New Roman"/>
              </a:rPr>
              <a:t>W. Wang, X. Du, D. Shan, R. Qin and N. Wang, "Cloud Intrusion Detection Method Based on Stacked      Contractive Auto-Encoder and Support Vector Machine," in </a:t>
            </a:r>
            <a:r>
              <a:rPr i="1" lang="en" sz="1500">
                <a:solidFill>
                  <a:schemeClr val="dk1"/>
                </a:solidFill>
                <a:highlight>
                  <a:schemeClr val="lt1"/>
                </a:highlight>
                <a:latin typeface="Times New Roman"/>
                <a:ea typeface="Times New Roman"/>
                <a:cs typeface="Times New Roman"/>
                <a:sym typeface="Times New Roman"/>
              </a:rPr>
              <a:t>IEEE Transactions on Cloud Computing</a:t>
            </a:r>
            <a:r>
              <a:rPr lang="en" sz="1500">
                <a:solidFill>
                  <a:schemeClr val="dk1"/>
                </a:solidFill>
                <a:highlight>
                  <a:schemeClr val="lt1"/>
                </a:highlight>
                <a:latin typeface="Times New Roman"/>
                <a:ea typeface="Times New Roman"/>
                <a:cs typeface="Times New Roman"/>
                <a:sym typeface="Times New Roman"/>
              </a:rPr>
              <a:t>, vol. 10, no. 3, pp. 1634-1646, 1 July-Sept. 2022.</a:t>
            </a:r>
            <a:endParaRPr sz="1500">
              <a:solidFill>
                <a:schemeClr val="dk1"/>
              </a:solidFill>
              <a:highlight>
                <a:schemeClr val="lt1"/>
              </a:highlight>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t/>
            </a:r>
            <a:endParaRPr sz="1500">
              <a:solidFill>
                <a:schemeClr val="dk1"/>
              </a:solidFill>
              <a:highlight>
                <a:schemeClr val="lt1"/>
              </a:highlight>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rPr b="1" lang="en" sz="1500">
                <a:solidFill>
                  <a:schemeClr val="dk1"/>
                </a:solidFill>
                <a:latin typeface="Times New Roman"/>
                <a:ea typeface="Times New Roman"/>
                <a:cs typeface="Times New Roman"/>
                <a:sym typeface="Times New Roman"/>
              </a:rPr>
              <a:t>[2] </a:t>
            </a:r>
            <a:r>
              <a:rPr lang="en" sz="1500">
                <a:solidFill>
                  <a:schemeClr val="dk1"/>
                </a:solidFill>
                <a:latin typeface="Times New Roman"/>
                <a:ea typeface="Times New Roman"/>
                <a:cs typeface="Times New Roman"/>
                <a:sym typeface="Times New Roman"/>
              </a:rPr>
              <a:t>A. M. Vartouni, S. S. Kashi and M. Teshnehlab, "An anomaly detection method to detect web attacks using Stacked Auto-Encoder," 2018 6th Iranian Joint Congress on Fuzzy and Intelligent Systems (CFIS), 2018, pp. 131-134.</a:t>
            </a:r>
            <a:endParaRPr sz="1500">
              <a:solidFill>
                <a:schemeClr val="dk1"/>
              </a:solidFill>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t/>
            </a:r>
            <a:endParaRPr sz="1500">
              <a:solidFill>
                <a:schemeClr val="dk1"/>
              </a:solidFill>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rPr b="1" lang="en" sz="1500">
                <a:solidFill>
                  <a:schemeClr val="dk1"/>
                </a:solidFill>
                <a:latin typeface="Times New Roman"/>
                <a:ea typeface="Times New Roman"/>
                <a:cs typeface="Times New Roman"/>
                <a:sym typeface="Times New Roman"/>
              </a:rPr>
              <a:t>[3] </a:t>
            </a:r>
            <a:r>
              <a:rPr lang="en" sz="1500">
                <a:solidFill>
                  <a:schemeClr val="dk1"/>
                </a:solidFill>
                <a:highlight>
                  <a:schemeClr val="lt1"/>
                </a:highlight>
                <a:latin typeface="Times New Roman"/>
                <a:ea typeface="Times New Roman"/>
                <a:cs typeface="Times New Roman"/>
                <a:sym typeface="Times New Roman"/>
              </a:rPr>
              <a:t>A. Javadpour, S. Kazemi Abharian and G. Wang, "Feature Selection and Intrusion Detection in Cloud Environment Based on Machine Learning Algorithms," 2017 IEEE International Symposium on Parallel and Distributed Processing with Applications and 2017 IEEE International Conference on Ubiquitous Computing and Communications (ISPA/IUCC), Guangzhou, China, 2017, pp. 1417-1421</a:t>
            </a:r>
            <a:r>
              <a:rPr lang="en" sz="1500">
                <a:solidFill>
                  <a:schemeClr val="dk1"/>
                </a:solidFill>
                <a:latin typeface="Times New Roman"/>
                <a:ea typeface="Times New Roman"/>
                <a:cs typeface="Times New Roman"/>
                <a:sym typeface="Times New Roman"/>
              </a:rPr>
              <a:t>F</a:t>
            </a:r>
            <a:endParaRPr b="1" sz="1500">
              <a:solidFill>
                <a:schemeClr val="dk1"/>
              </a:solidFill>
              <a:latin typeface="Times New Roman"/>
              <a:ea typeface="Times New Roman"/>
              <a:cs typeface="Times New Roman"/>
              <a:sym typeface="Times New Roman"/>
            </a:endParaRPr>
          </a:p>
          <a:p>
            <a:pPr indent="0" lvl="0" marL="164592" rtl="0" algn="l">
              <a:lnSpc>
                <a:spcPct val="95000"/>
              </a:lnSpc>
              <a:spcBef>
                <a:spcPts val="0"/>
              </a:spcBef>
              <a:spcAft>
                <a:spcPts val="0"/>
              </a:spcAft>
              <a:buClr>
                <a:schemeClr val="dk1"/>
              </a:buClr>
              <a:buSzPts val="1400"/>
              <a:buFont typeface="Arial"/>
              <a:buNone/>
            </a:pPr>
            <a:r>
              <a:t/>
            </a:r>
            <a:endParaRPr sz="1500">
              <a:solidFill>
                <a:schemeClr val="dk1"/>
              </a:solidFill>
              <a:latin typeface="Times New Roman"/>
              <a:ea typeface="Times New Roman"/>
              <a:cs typeface="Times New Roman"/>
              <a:sym typeface="Times New Roman"/>
            </a:endParaRPr>
          </a:p>
          <a:p>
            <a:pPr indent="0" lvl="0" marL="164592" rtl="0" algn="l">
              <a:lnSpc>
                <a:spcPct val="95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[4] </a:t>
            </a:r>
            <a:r>
              <a:rPr lang="en" sz="1500">
                <a:solidFill>
                  <a:schemeClr val="dk1"/>
                </a:solidFill>
                <a:highlight>
                  <a:schemeClr val="lt1"/>
                </a:highlight>
                <a:latin typeface="Times New Roman"/>
                <a:ea typeface="Times New Roman"/>
                <a:cs typeface="Times New Roman"/>
                <a:sym typeface="Times New Roman"/>
              </a:rPr>
              <a:t>G. Kene and D. P. Theng, "A review on intrusion detection techniques for cloud computing and security challenges," 2015 2nd International Conference on Electronics and Communication Systems (ICECS), Coimbatore, India, 2015, pp. 227-232</a:t>
            </a:r>
            <a:endParaRPr sz="1500">
              <a:solidFill>
                <a:schemeClr val="dk1"/>
              </a:solidFill>
              <a:highlight>
                <a:schemeClr val="lt1"/>
              </a:highlight>
              <a:latin typeface="Times New Roman"/>
              <a:ea typeface="Times New Roman"/>
              <a:cs typeface="Times New Roman"/>
              <a:sym typeface="Times New Roman"/>
            </a:endParaRPr>
          </a:p>
          <a:p>
            <a:pPr indent="0" lvl="0" marL="164592" rtl="0" algn="l">
              <a:lnSpc>
                <a:spcPct val="95000"/>
              </a:lnSpc>
              <a:spcBef>
                <a:spcPts val="0"/>
              </a:spcBef>
              <a:spcAft>
                <a:spcPts val="0"/>
              </a:spcAft>
              <a:buNone/>
            </a:pPr>
            <a:r>
              <a:t/>
            </a:r>
            <a:endParaRPr sz="15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aphicFrame>
        <p:nvGraphicFramePr>
          <p:cNvPr id="84" name="Google Shape;84;p18"/>
          <p:cNvGraphicFramePr/>
          <p:nvPr/>
        </p:nvGraphicFramePr>
        <p:xfrm>
          <a:off x="93450" y="57192"/>
          <a:ext cx="3000000" cy="3000000"/>
        </p:xfrm>
        <a:graphic>
          <a:graphicData uri="http://schemas.openxmlformats.org/drawingml/2006/table">
            <a:tbl>
              <a:tblPr>
                <a:noFill/>
                <a:tableStyleId>{2DF2E6CE-69DB-48C2-8422-CA95FAD656D1}</a:tableStyleId>
              </a:tblPr>
              <a:tblGrid>
                <a:gridCol w="546175"/>
                <a:gridCol w="3033875"/>
                <a:gridCol w="1479925"/>
                <a:gridCol w="1330300"/>
                <a:gridCol w="1373025"/>
                <a:gridCol w="1243975"/>
              </a:tblGrid>
              <a:tr h="8093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1789375">
                <a:tc>
                  <a:txBody>
                    <a:bodyPr/>
                    <a:lstStyle/>
                    <a:p>
                      <a:pPr indent="0" lvl="0" marL="0" rtl="0" algn="l">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A. M. Vartouni, S. S. Kashi and M. Teshnehlab, "An anomaly detection method to detect web attacks using Stacked Auto-Encoder," 2018 6th Iranian Joint Congress on Fuzzy and Intelligent Systems (CFIS), 2018, pp. 131-134.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Isolation forest</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Detection of unknown attacks</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High false alarm rate</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Auto Encoder model</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88965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highlight>
                            <a:schemeClr val="lt1"/>
                          </a:highlight>
                          <a:latin typeface="Times New Roman"/>
                          <a:ea typeface="Times New Roman"/>
                          <a:cs typeface="Times New Roman"/>
                          <a:sym typeface="Times New Roman"/>
                        </a:rPr>
                        <a:t>A. Javadpour, S. Kazemi Abharian and G. Wang, "Feature Selection and Intrusion Detection in Cloud Environment Based on Machine Learning Algorithms," 2017 IEEE International Symposium on Parallel and Distributed Processing with Applications and 2017 IEEE International Conference on Ubiquitous Computing and Communications (ISPA/IUCC), Guangzhou, China, 2017, pp. 1417-1421F</a:t>
                      </a:r>
                      <a:endParaRPr sz="1300">
                        <a:solidFill>
                          <a:schemeClr val="dk1"/>
                        </a:solidFill>
                        <a:highlight>
                          <a:schemeClr val="lt1"/>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Neural Network, Fuzzy Logic</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Suitable for Qualitative features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Low Flexibility</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Decision Tree Model</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2"/>
          <p:cNvSpPr txBox="1"/>
          <p:nvPr>
            <p:ph idx="1" type="body"/>
          </p:nvPr>
        </p:nvSpPr>
        <p:spPr>
          <a:xfrm>
            <a:off x="269000" y="230475"/>
            <a:ext cx="8520600" cy="4439100"/>
          </a:xfrm>
          <a:prstGeom prst="rect">
            <a:avLst/>
          </a:prstGeom>
        </p:spPr>
        <p:txBody>
          <a:bodyPr anchorCtr="0" anchor="t" bIns="91425" lIns="91425" spcFirstLastPara="1" rIns="91425" wrap="square" tIns="91425">
            <a:noAutofit/>
          </a:bodyPr>
          <a:lstStyle/>
          <a:p>
            <a:pPr indent="0" lvl="0" marL="164592" rtl="0" algn="just">
              <a:lnSpc>
                <a:spcPct val="114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[5] </a:t>
            </a:r>
            <a:r>
              <a:rPr lang="en" sz="1500">
                <a:solidFill>
                  <a:schemeClr val="dk1"/>
                </a:solidFill>
                <a:latin typeface="Times New Roman"/>
                <a:ea typeface="Times New Roman"/>
                <a:cs typeface="Times New Roman"/>
                <a:sym typeface="Times New Roman"/>
              </a:rPr>
              <a:t>M. Ficco, L. Tasquier and R. Aversa, "Intrusion Detection in Cloud Computing," 2013 Eighth International Conference on P2P, Parallel, Grid, Cloud and Internet Computing, Compiegne, France, 2013, pp. 276-283</a:t>
            </a:r>
            <a:endParaRPr sz="1500">
              <a:solidFill>
                <a:schemeClr val="dk1"/>
              </a:solidFill>
              <a:latin typeface="Times New Roman"/>
              <a:ea typeface="Times New Roman"/>
              <a:cs typeface="Times New Roman"/>
              <a:sym typeface="Times New Roman"/>
            </a:endParaRPr>
          </a:p>
          <a:p>
            <a:pPr indent="0" lvl="0" marL="0" rtl="0" algn="just">
              <a:lnSpc>
                <a:spcPct val="114000"/>
              </a:lnSpc>
              <a:spcBef>
                <a:spcPts val="0"/>
              </a:spcBef>
              <a:spcAft>
                <a:spcPts val="0"/>
              </a:spcAft>
              <a:buClr>
                <a:schemeClr val="dk1"/>
              </a:buClr>
              <a:buSzPts val="1100"/>
              <a:buFont typeface="Arial"/>
              <a:buNone/>
            </a:pPr>
            <a:r>
              <a:t/>
            </a:r>
            <a:endParaRPr sz="1500">
              <a:solidFill>
                <a:schemeClr val="dk1"/>
              </a:solidFill>
              <a:highlight>
                <a:schemeClr val="lt1"/>
              </a:highlight>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[6]</a:t>
            </a:r>
            <a:r>
              <a:rPr lang="en" sz="1500">
                <a:solidFill>
                  <a:schemeClr val="dk1"/>
                </a:solidFill>
                <a:highlight>
                  <a:schemeClr val="lt1"/>
                </a:highlight>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U. Oktay and O. K. Sahingoz, "Proxy Network Intrusion Detection System for cloud computing," 2013 The International Conference on Technological Advances in Electrical, Electronics and Computer Engineering (TAEECE), Konya, Turkey, 2013, pp. 98-104</a:t>
            </a:r>
            <a:endParaRPr sz="15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[7]</a:t>
            </a:r>
            <a:r>
              <a:rPr lang="en" sz="1500">
                <a:solidFill>
                  <a:schemeClr val="dk1"/>
                </a:solidFill>
                <a:highlight>
                  <a:schemeClr val="lt1"/>
                </a:highlight>
                <a:latin typeface="Times New Roman"/>
                <a:ea typeface="Times New Roman"/>
                <a:cs typeface="Times New Roman"/>
                <a:sym typeface="Times New Roman"/>
              </a:rPr>
              <a:t>  H. A. Kholidy and F. Baiardi, "CIDS: A Framework for Intrusion Detection in Cloud Systems," 2012 Ninth International Conference on Information Technology - New Generations, Las Vegas, NV, USA, 2012, pp. 379-385</a:t>
            </a:r>
            <a:endParaRPr sz="1500">
              <a:solidFill>
                <a:schemeClr val="dk1"/>
              </a:solidFill>
              <a:highlight>
                <a:schemeClr val="lt1"/>
              </a:highlight>
              <a:latin typeface="Times New Roman"/>
              <a:ea typeface="Times New Roman"/>
              <a:cs typeface="Times New Roman"/>
              <a:sym typeface="Times New Roman"/>
            </a:endParaRPr>
          </a:p>
          <a:p>
            <a:pPr indent="0" lvl="0" marL="164592" rtl="0" algn="just">
              <a:lnSpc>
                <a:spcPct val="114000"/>
              </a:lnSpc>
              <a:spcBef>
                <a:spcPts val="0"/>
              </a:spcBef>
              <a:spcAft>
                <a:spcPts val="0"/>
              </a:spcAft>
              <a:buClr>
                <a:schemeClr val="dk1"/>
              </a:buClr>
              <a:buSzPts val="1100"/>
              <a:buFont typeface="Arial"/>
              <a:buNone/>
            </a:pPr>
            <a:r>
              <a:rPr lang="en" sz="1500">
                <a:solidFill>
                  <a:schemeClr val="dk1"/>
                </a:solidFill>
                <a:highlight>
                  <a:schemeClr val="lt1"/>
                </a:highlight>
                <a:latin typeface="Times New Roman"/>
                <a:ea typeface="Times New Roman"/>
                <a:cs typeface="Times New Roman"/>
                <a:sym typeface="Times New Roman"/>
              </a:rPr>
              <a:t> </a:t>
            </a:r>
            <a:endParaRPr sz="1500">
              <a:solidFill>
                <a:schemeClr val="dk1"/>
              </a:solidFill>
              <a:highlight>
                <a:schemeClr val="lt1"/>
              </a:highlight>
              <a:latin typeface="Times New Roman"/>
              <a:ea typeface="Times New Roman"/>
              <a:cs typeface="Times New Roman"/>
              <a:sym typeface="Times New Roman"/>
            </a:endParaRPr>
          </a:p>
          <a:p>
            <a:pPr indent="0" lvl="0" marL="164592" rtl="0" algn="just">
              <a:lnSpc>
                <a:spcPct val="114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[8]</a:t>
            </a:r>
            <a:r>
              <a:rPr lang="en" sz="1500">
                <a:solidFill>
                  <a:schemeClr val="dk1"/>
                </a:solidFill>
                <a:latin typeface="Times New Roman"/>
                <a:ea typeface="Times New Roman"/>
                <a:cs typeface="Times New Roman"/>
                <a:sym typeface="Times New Roman"/>
              </a:rPr>
              <a:t> A. Kannan, G. Q. Maguire Jr., A. Sharma and P. Schoo, "Genetic Algorithm Based Feature Selection Algorithm for Effective Intrusion Detection in Cloud Networks," 2012 IEEE 12th International Conference on Data Mining Workshops, 2012, pp. 416-423.</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3"/>
          <p:cNvSpPr txBox="1"/>
          <p:nvPr>
            <p:ph idx="1" type="body"/>
          </p:nvPr>
        </p:nvSpPr>
        <p:spPr>
          <a:xfrm>
            <a:off x="311700" y="486600"/>
            <a:ext cx="8520600" cy="4082400"/>
          </a:xfrm>
          <a:prstGeom prst="rect">
            <a:avLst/>
          </a:prstGeom>
        </p:spPr>
        <p:txBody>
          <a:bodyPr anchorCtr="0" anchor="t" bIns="91425" lIns="91425" spcFirstLastPara="1" rIns="91425" wrap="square" tIns="91425">
            <a:normAutofit/>
          </a:bodyPr>
          <a:lstStyle/>
          <a:p>
            <a:pPr indent="0" lvl="0" marL="164592" rtl="0" algn="just">
              <a:lnSpc>
                <a:spcPct val="114000"/>
              </a:lnSpc>
              <a:spcBef>
                <a:spcPts val="0"/>
              </a:spcBef>
              <a:spcAft>
                <a:spcPts val="0"/>
              </a:spcAft>
              <a:buNone/>
            </a:pPr>
            <a:r>
              <a:rPr b="1" lang="en" sz="1600">
                <a:solidFill>
                  <a:schemeClr val="dk1"/>
                </a:solidFill>
                <a:latin typeface="Times New Roman"/>
                <a:ea typeface="Times New Roman"/>
                <a:cs typeface="Times New Roman"/>
                <a:sym typeface="Times New Roman"/>
              </a:rPr>
              <a:t>[9]</a:t>
            </a:r>
            <a:r>
              <a:rPr lang="en" sz="1600">
                <a:solidFill>
                  <a:schemeClr val="dk1"/>
                </a:solidFill>
                <a:latin typeface="Times New Roman"/>
                <a:ea typeface="Times New Roman"/>
                <a:cs typeface="Times New Roman"/>
                <a:sym typeface="Times New Roman"/>
              </a:rPr>
              <a:t> F. I. Shiri, B. Shanmugam and N. B. Idris, "A parallel technique for improving the performance of signature-based network intrusion detection system," 2011 IEEE 3rd International Conference on Communication Software and Networks, 2011, pp. 692-696.</a:t>
            </a:r>
            <a:endParaRPr sz="16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rPr b="1" lang="en" sz="1600">
                <a:solidFill>
                  <a:schemeClr val="dk1"/>
                </a:solidFill>
                <a:latin typeface="Times New Roman"/>
                <a:ea typeface="Times New Roman"/>
                <a:cs typeface="Times New Roman"/>
                <a:sym typeface="Times New Roman"/>
              </a:rPr>
              <a:t>[10] </a:t>
            </a:r>
            <a:r>
              <a:rPr lang="en" sz="1600">
                <a:solidFill>
                  <a:schemeClr val="dk1"/>
                </a:solidFill>
                <a:latin typeface="Times New Roman"/>
                <a:ea typeface="Times New Roman"/>
                <a:cs typeface="Times New Roman"/>
                <a:sym typeface="Times New Roman"/>
              </a:rPr>
              <a:t>C. -C. Lo, C. -C. Huang and J. Ku, "A Cooperative Intrusion Detection System Framework for Cloud Computing Networks," 2010 39th International Conference on Parallel Processing Workshops, San Diego, CA, USA, 2010, pp. 280-284</a:t>
            </a:r>
            <a:endParaRPr sz="1600">
              <a:solidFill>
                <a:schemeClr val="dk1"/>
              </a:solidFill>
              <a:latin typeface="Times New Roman"/>
              <a:ea typeface="Times New Roman"/>
              <a:cs typeface="Times New Roman"/>
              <a:sym typeface="Times New Roman"/>
            </a:endParaRPr>
          </a:p>
          <a:p>
            <a:pPr indent="0" lvl="0" marL="164592" rtl="0" algn="just">
              <a:lnSpc>
                <a:spcPct val="114000"/>
              </a:lnSpc>
              <a:spcBef>
                <a:spcPts val="0"/>
              </a:spcBef>
              <a:spcAft>
                <a:spcPts val="0"/>
              </a:spcAft>
              <a:buNone/>
            </a:pPr>
            <a:r>
              <a:t/>
            </a:r>
            <a:endParaRPr b="1" sz="15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aphicFrame>
        <p:nvGraphicFramePr>
          <p:cNvPr id="89" name="Google Shape;89;p19"/>
          <p:cNvGraphicFramePr/>
          <p:nvPr/>
        </p:nvGraphicFramePr>
        <p:xfrm>
          <a:off x="93450" y="57192"/>
          <a:ext cx="3000000" cy="3000000"/>
        </p:xfrm>
        <a:graphic>
          <a:graphicData uri="http://schemas.openxmlformats.org/drawingml/2006/table">
            <a:tbl>
              <a:tblPr>
                <a:noFill/>
                <a:tableStyleId>{2DF2E6CE-69DB-48C2-8422-CA95FAD656D1}</a:tableStyleId>
              </a:tblPr>
              <a:tblGrid>
                <a:gridCol w="546175"/>
                <a:gridCol w="2692375"/>
                <a:gridCol w="1522650"/>
                <a:gridCol w="1469000"/>
                <a:gridCol w="1479750"/>
                <a:gridCol w="1297325"/>
              </a:tblGrid>
              <a:tr h="7848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1594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G. Kene and D. P. Theng, "A review on intrusion detection techniques for cloud computing and security challenges," 2015 2nd International Conference on Electronics and Communication Systems (ICECS), Coimbatore, India, 2015, pp. 227-232</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Hybrid based detection</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Accurate detection of known attacks</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Can’t detect unknown attacks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Different types of Attack generation</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8051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chemeClr val="dk1"/>
                          </a:solidFill>
                          <a:highlight>
                            <a:schemeClr val="lt1"/>
                          </a:highlight>
                          <a:latin typeface="Times New Roman"/>
                          <a:ea typeface="Times New Roman"/>
                          <a:cs typeface="Times New Roman"/>
                          <a:sym typeface="Times New Roman"/>
                        </a:rPr>
                        <a:t>M. Ficco, L. Tasquier and R. Aversa, "Intrusion Detection in Cloud Computing," 2013 Eighth International Conference on P2P, Parallel, Grid, Cloud and Internet Computing, Compiegne, France, 2013, pp. 276-283</a:t>
                      </a:r>
                      <a:endParaRPr sz="1300">
                        <a:solidFill>
                          <a:schemeClr val="dk1"/>
                        </a:solidFill>
                        <a:highlight>
                          <a:schemeClr val="lt1"/>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Artificial Neural Network</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Central correlation system to send alerts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Less Accuracy</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IDS cloud Architecture</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aphicFrame>
        <p:nvGraphicFramePr>
          <p:cNvPr id="94" name="Google Shape;94;p20"/>
          <p:cNvGraphicFramePr/>
          <p:nvPr/>
        </p:nvGraphicFramePr>
        <p:xfrm>
          <a:off x="93450" y="57192"/>
          <a:ext cx="3000000" cy="3000000"/>
        </p:xfrm>
        <a:graphic>
          <a:graphicData uri="http://schemas.openxmlformats.org/drawingml/2006/table">
            <a:tbl>
              <a:tblPr>
                <a:noFill/>
                <a:tableStyleId>{2DF2E6CE-69DB-48C2-8422-CA95FAD656D1}</a:tableStyleId>
              </a:tblPr>
              <a:tblGrid>
                <a:gridCol w="546175"/>
                <a:gridCol w="2692375"/>
                <a:gridCol w="1522650"/>
                <a:gridCol w="1469000"/>
                <a:gridCol w="1479750"/>
                <a:gridCol w="1297325"/>
              </a:tblGrid>
              <a:tr h="7931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tc>
              </a:tr>
              <a:tr h="20178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latin typeface="Times New Roman"/>
                          <a:ea typeface="Times New Roman"/>
                          <a:cs typeface="Times New Roman"/>
                          <a:sym typeface="Times New Roman"/>
                        </a:rPr>
                        <a:t>U. Oktay and O. K. Sahingoz, "Proxy Network Intrusion Detection System for cloud computing," 2013 The International Conference on Technological Advances in Electrical, Electronics and Computer Engineering (TAEECE), Konya, Turkey, 2013, pp. 98-104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Deep learning algorithms</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Better at hardware usage</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Time taking</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Anomaly based IDS</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r h="20100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7</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A. Kannan, G. Q. Maguire Jr., A. Sharma and P. Schoo, "Genetic Algorithm Based Feature Selection Algorithm for Effective Intrusion Detection in Cloud Networks," 2012 IEEE 12th International Conference on Data Mining Workshops, 2012, pp. 416-423.</a:t>
                      </a:r>
                      <a:endParaRPr>
                        <a:solidFill>
                          <a:schemeClr val="dk1"/>
                        </a:solidFill>
                        <a:highlight>
                          <a:schemeClr val="lt1"/>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Genetic Feature Selection</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Low false alarm rate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Features are removed without any extractions.</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Genetic Algorithm model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aphicFrame>
        <p:nvGraphicFramePr>
          <p:cNvPr id="99" name="Google Shape;99;p21"/>
          <p:cNvGraphicFramePr/>
          <p:nvPr/>
        </p:nvGraphicFramePr>
        <p:xfrm>
          <a:off x="93450" y="57192"/>
          <a:ext cx="3000000" cy="3000000"/>
        </p:xfrm>
        <a:graphic>
          <a:graphicData uri="http://schemas.openxmlformats.org/drawingml/2006/table">
            <a:tbl>
              <a:tblPr>
                <a:noFill/>
                <a:tableStyleId>{2DF2E6CE-69DB-48C2-8422-CA95FAD656D1}</a:tableStyleId>
              </a:tblPr>
              <a:tblGrid>
                <a:gridCol w="546175"/>
                <a:gridCol w="2692375"/>
                <a:gridCol w="1522650"/>
                <a:gridCol w="1469000"/>
                <a:gridCol w="1479750"/>
                <a:gridCol w="1297325"/>
              </a:tblGrid>
              <a:tr h="73755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Paper Title, Authors,Year, Journal name,Vol, Issue &amp; pp</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Methodology/ Technique/ Algorithm Used</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Issues / Gaps / Limitations</a:t>
                      </a:r>
                      <a:endParaRPr b="1">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Ideas for adoption</a:t>
                      </a:r>
                      <a:endParaRPr b="1">
                        <a:latin typeface="Times New Roman"/>
                        <a:ea typeface="Times New Roman"/>
                        <a:cs typeface="Times New Roman"/>
                        <a:sym typeface="Times New Roman"/>
                      </a:endParaRPr>
                    </a:p>
                  </a:txBody>
                  <a:tcPr marT="91425" marB="91425" marR="91425" marL="91425"/>
                </a:tc>
              </a:tr>
              <a:tr h="20444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8.</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H. A. Kholidy and F. Baiardi, "CIDS: A Framework for Intrusion Detection in Cloud Systems," 2012 Ninth International Conference on Information Technology - New Generations, Las Vegas, NV, USA, 2012, pp. 379-385</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P2P Network Architecture</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Flexibility and Scalability</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Not sufficient for detecting large scale attacks</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Storage of new attack in database</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13805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chemeClr val="dk1"/>
                          </a:solidFill>
                          <a:highlight>
                            <a:schemeClr val="lt1"/>
                          </a:highlight>
                          <a:latin typeface="Times New Roman"/>
                          <a:ea typeface="Times New Roman"/>
                          <a:cs typeface="Times New Roman"/>
                          <a:sym typeface="Times New Roman"/>
                        </a:rPr>
                        <a:t>F. I. Shiri, B. Shanmugam and N. B. Idris, "A parallel technique for improving the performance of signature-based network intrusion detection system," 2011 IEEE 3rd International Conference on Communication Software and Networks, 2011, pp. 692-696.</a:t>
                      </a:r>
                      <a:endParaRPr sz="1350">
                        <a:solidFill>
                          <a:schemeClr val="dk1"/>
                        </a:solidFill>
                        <a:highlight>
                          <a:schemeClr val="lt1"/>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Parallel Processing</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Reduce Process Time</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Cannot detect unknown attacks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Signature based Intrusion Detection System</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